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3" r:id="rId3"/>
    <p:sldId id="257" r:id="rId4"/>
    <p:sldId id="264" r:id="rId5"/>
    <p:sldId id="304" r:id="rId6"/>
    <p:sldId id="309" r:id="rId7"/>
    <p:sldId id="281" r:id="rId8"/>
    <p:sldId id="307" r:id="rId9"/>
    <p:sldId id="308" r:id="rId10"/>
    <p:sldId id="303" r:id="rId11"/>
    <p:sldId id="271" r:id="rId12"/>
    <p:sldId id="299" r:id="rId13"/>
    <p:sldId id="298" r:id="rId14"/>
    <p:sldId id="310" r:id="rId15"/>
    <p:sldId id="277" r:id="rId16"/>
    <p:sldId id="301" r:id="rId17"/>
    <p:sldId id="300" r:id="rId18"/>
    <p:sldId id="280" r:id="rId19"/>
    <p:sldId id="275" r:id="rId20"/>
  </p:sldIdLst>
  <p:sldSz cx="8640763" cy="450056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4966" autoAdjust="0"/>
    <p:restoredTop sz="80995" autoAdjust="0"/>
  </p:normalViewPr>
  <p:slideViewPr>
    <p:cSldViewPr>
      <p:cViewPr>
        <p:scale>
          <a:sx n="90" d="100"/>
          <a:sy n="90" d="100"/>
        </p:scale>
        <p:origin x="-1596" y="-102"/>
      </p:cViewPr>
      <p:guideLst>
        <p:guide orient="horz" pos="1418"/>
        <p:guide pos="2723"/>
      </p:guideLst>
    </p:cSldViewPr>
  </p:slideViewPr>
  <p:notesTextViewPr>
    <p:cViewPr>
      <p:scale>
        <a:sx n="1" d="1"/>
        <a:sy n="1" d="1"/>
      </p:scale>
      <p:origin x="0" y="0"/>
    </p:cViewPr>
  </p:notesTextViewPr>
  <p:notesViewPr>
    <p:cSldViewPr>
      <p:cViewPr varScale="1">
        <p:scale>
          <a:sx n="51" d="100"/>
          <a:sy n="51" d="100"/>
        </p:scale>
        <p:origin x="-2958"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D33CD1F-CA4B-452F-827B-B2EB6D8E6918}" type="datetimeFigureOut">
              <a:rPr lang="en-GB" smtClean="0"/>
              <a:t>20/05/2020</a:t>
            </a:fld>
            <a:endParaRPr lang="en-GB"/>
          </a:p>
        </p:txBody>
      </p:sp>
      <p:sp>
        <p:nvSpPr>
          <p:cNvPr id="4" name="Slide Image Placeholder 3"/>
          <p:cNvSpPr>
            <a:spLocks noGrp="1" noRot="1" noChangeAspect="1"/>
          </p:cNvSpPr>
          <p:nvPr>
            <p:ph type="sldImg" idx="2"/>
          </p:nvPr>
        </p:nvSpPr>
        <p:spPr>
          <a:xfrm>
            <a:off x="-174625" y="744538"/>
            <a:ext cx="71469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5A23E636-003C-4C2B-9B88-3CB74D922DD3}" type="slidenum">
              <a:rPr lang="en-GB" smtClean="0"/>
              <a:t>‹#›</a:t>
            </a:fld>
            <a:endParaRPr lang="en-GB"/>
          </a:p>
        </p:txBody>
      </p:sp>
    </p:spTree>
    <p:extLst>
      <p:ext uri="{BB962C8B-B14F-4D97-AF65-F5344CB8AC3E}">
        <p14:creationId xmlns:p14="http://schemas.microsoft.com/office/powerpoint/2010/main" val="10774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0" dirty="0" smtClean="0"/>
              <a:t>Introduction </a:t>
            </a:r>
          </a:p>
          <a:p>
            <a:pPr algn="ctr"/>
            <a:endParaRPr lang="en-US" b="0" dirty="0" smtClean="0"/>
          </a:p>
          <a:p>
            <a:pPr algn="ctr"/>
            <a:r>
              <a:rPr lang="en-US" b="1" dirty="0" smtClean="0"/>
              <a:t>Note – </a:t>
            </a:r>
            <a:r>
              <a:rPr lang="en-US" b="0" dirty="0" smtClean="0"/>
              <a:t>Parents, Teachers &amp; Carers.  You may wish to play the PowerPoint slide over two separate digital screens so you can read the notes while the pupil focuses on each slide, alternatively there is a separate word document containing the notes per side as well as the option to print. </a:t>
            </a:r>
          </a:p>
          <a:p>
            <a:pPr algn="ctr"/>
            <a:endParaRPr lang="en-US" b="0" dirty="0" smtClean="0"/>
          </a:p>
          <a:p>
            <a:pPr algn="ctr"/>
            <a:endParaRPr lang="en-US" dirty="0" smtClean="0"/>
          </a:p>
          <a:p>
            <a:r>
              <a:rPr lang="en-US" dirty="0" smtClean="0"/>
              <a:t>Today</a:t>
            </a:r>
            <a:r>
              <a:rPr lang="en-US" baseline="0" dirty="0" smtClean="0"/>
              <a:t> we are going to learn about the </a:t>
            </a:r>
            <a:r>
              <a:rPr lang="en-US" dirty="0" smtClean="0"/>
              <a:t>water cycle, Scottish Water’s role within the water cycle and learn</a:t>
            </a:r>
            <a:r>
              <a:rPr lang="en-US" baseline="0" dirty="0" smtClean="0"/>
              <a:t> how we (you) can help protect it. </a:t>
            </a:r>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a:t>
            </a:fld>
            <a:endParaRPr lang="en-GB"/>
          </a:p>
        </p:txBody>
      </p:sp>
    </p:spTree>
    <p:extLst>
      <p:ext uri="{BB962C8B-B14F-4D97-AF65-F5344CB8AC3E}">
        <p14:creationId xmlns:p14="http://schemas.microsoft.com/office/powerpoint/2010/main" val="2932685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0" dirty="0" smtClean="0"/>
              <a:t>Scottish</a:t>
            </a:r>
            <a:r>
              <a:rPr lang="en-GB" b="0" baseline="0" dirty="0" smtClean="0"/>
              <a:t> Water</a:t>
            </a:r>
            <a:endParaRPr lang="en-GB" b="0" dirty="0" smtClean="0"/>
          </a:p>
          <a:p>
            <a:endParaRPr lang="en-GB" baseline="0" dirty="0" smtClean="0"/>
          </a:p>
          <a:p>
            <a:r>
              <a:rPr lang="en-GB" baseline="0" dirty="0" smtClean="0"/>
              <a:t>Scottish Water’s main responsibility is to supply safe clean water to your home, but we also take away, treat &amp; clean the dirty water </a:t>
            </a:r>
            <a:r>
              <a:rPr lang="en-US" baseline="0" dirty="0" smtClean="0"/>
              <a:t>and put it back into the water cycle where it can be used again. See the clean water going in on the left &amp; the dirty water being taken away on the right? (This isn’t exactly how our pipes look but we wanted to give you an example of how it works) </a:t>
            </a:r>
          </a:p>
          <a:p>
            <a:endParaRPr lang="en-GB" dirty="0" smtClean="0"/>
          </a:p>
          <a:p>
            <a:r>
              <a:rPr lang="en-GB" baseline="0" dirty="0" smtClean="0"/>
              <a:t>Have you heard about climate change &amp; the importance of protecting our planet? </a:t>
            </a:r>
          </a:p>
          <a:p>
            <a:endParaRPr lang="en-GB" baseline="0" dirty="0" smtClean="0"/>
          </a:p>
          <a:p>
            <a:r>
              <a:rPr lang="en-GB" baseline="0" dirty="0" smtClean="0"/>
              <a:t>Next we are going to talk about how you can help Scottish Water to continue to provide water 24/hrs a day to your home as well as protect our planet &amp; Scotland’s beautiful natural environment.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10</a:t>
            </a:fld>
            <a:endParaRPr lang="en-GB"/>
          </a:p>
        </p:txBody>
      </p:sp>
    </p:spTree>
    <p:extLst>
      <p:ext uri="{BB962C8B-B14F-4D97-AF65-F5344CB8AC3E}">
        <p14:creationId xmlns:p14="http://schemas.microsoft.com/office/powerpoint/2010/main" val="138225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smtClean="0"/>
          </a:p>
          <a:p>
            <a:endParaRPr lang="en-GB" b="1" dirty="0" smtClean="0"/>
          </a:p>
          <a:p>
            <a:r>
              <a:rPr lang="en-GB" dirty="0" smtClean="0"/>
              <a:t>So, how can you help</a:t>
            </a:r>
            <a:r>
              <a:rPr lang="en-GB" baseline="0" dirty="0" smtClean="0"/>
              <a:t> us?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11</a:t>
            </a:fld>
            <a:endParaRPr lang="en-GB"/>
          </a:p>
        </p:txBody>
      </p:sp>
    </p:spTree>
    <p:extLst>
      <p:ext uri="{BB962C8B-B14F-4D97-AF65-F5344CB8AC3E}">
        <p14:creationId xmlns:p14="http://schemas.microsoft.com/office/powerpoint/2010/main" val="1317101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0" dirty="0" smtClean="0"/>
              <a:t>Kitchen</a:t>
            </a:r>
            <a:r>
              <a:rPr lang="en-US" b="0" baseline="0" dirty="0" smtClean="0"/>
              <a:t> &amp; Bathroom Checklists </a:t>
            </a:r>
          </a:p>
          <a:p>
            <a:endParaRPr lang="en-US" b="1" dirty="0" smtClean="0"/>
          </a:p>
          <a:p>
            <a:r>
              <a:rPr lang="en-US" b="0" dirty="0" smtClean="0"/>
              <a:t>Here’s how you can help keep the</a:t>
            </a:r>
            <a:r>
              <a:rPr lang="en-US" b="0" baseline="0" dirty="0" smtClean="0"/>
              <a:t> water cycle running to homes &amp; businesses across Scotland. </a:t>
            </a:r>
          </a:p>
          <a:p>
            <a:endParaRPr lang="en-US" b="1" dirty="0" smtClean="0"/>
          </a:p>
          <a:p>
            <a:r>
              <a:rPr lang="en-US" b="1" dirty="0" smtClean="0"/>
              <a:t>Question</a:t>
            </a:r>
            <a:r>
              <a:rPr lang="en-US" dirty="0" smtClean="0"/>
              <a:t> - You’ve heard of an iceberg before but have you ever heard of a fatberg? </a:t>
            </a:r>
            <a:r>
              <a:rPr lang="en-US" dirty="0" err="1" smtClean="0"/>
              <a:t>Ewww</a:t>
            </a:r>
            <a:r>
              <a:rPr lang="en-US" dirty="0" smtClean="0"/>
              <a:t>! (point to picture)</a:t>
            </a:r>
            <a:r>
              <a:rPr lang="en-US" baseline="0" dirty="0" smtClean="0"/>
              <a:t> </a:t>
            </a:r>
            <a:endParaRPr lang="en-US" dirty="0" smtClean="0"/>
          </a:p>
          <a:p>
            <a:endParaRPr lang="en-US" baseline="0" dirty="0" smtClean="0"/>
          </a:p>
          <a:p>
            <a:r>
              <a:rPr lang="en-US" dirty="0" smtClean="0"/>
              <a:t>Scottish</a:t>
            </a:r>
            <a:r>
              <a:rPr lang="en-US" baseline="0" dirty="0" smtClean="0"/>
              <a:t> Water has been working with customers advising</a:t>
            </a:r>
            <a:r>
              <a:rPr lang="en-US" dirty="0" smtClean="0"/>
              <a:t> what not to put down their sinks and drains.</a:t>
            </a:r>
            <a:r>
              <a:rPr lang="en-US" baseline="0" dirty="0" smtClean="0"/>
              <a:t> This </a:t>
            </a:r>
            <a:r>
              <a:rPr lang="en-US" dirty="0" smtClean="0"/>
              <a:t> helps to ensure that sewers across</a:t>
            </a:r>
            <a:r>
              <a:rPr lang="en-US" baseline="0" dirty="0" smtClean="0"/>
              <a:t> Scotland are </a:t>
            </a:r>
            <a:r>
              <a:rPr lang="en-US" dirty="0" smtClean="0"/>
              <a:t>lighter of fat, oil and grease</a:t>
            </a:r>
            <a:r>
              <a:rPr lang="en-US" baseline="0" dirty="0" smtClean="0"/>
              <a:t> – which is what gathers together underground and creates those horrible  fat bergs! Yuck. </a:t>
            </a:r>
          </a:p>
          <a:p>
            <a:endParaRPr lang="en-US" baseline="0" dirty="0" smtClean="0"/>
          </a:p>
          <a:p>
            <a:r>
              <a:rPr lang="en-US" baseline="0" dirty="0" smtClean="0"/>
              <a:t>If you help us by following the below check list, it will help keep the water cycle flowing &amp; keep the yucky fat bergs at bay! </a:t>
            </a:r>
            <a:endParaRPr lang="en-US" dirty="0" smtClean="0"/>
          </a:p>
          <a:p>
            <a:endParaRPr lang="en-US" dirty="0" smtClean="0"/>
          </a:p>
          <a:p>
            <a:r>
              <a:rPr lang="en-US" dirty="0" smtClean="0"/>
              <a:t>Fre</a:t>
            </a:r>
            <a:r>
              <a:rPr lang="en-US" baseline="0" dirty="0" smtClean="0"/>
              <a:t>e to discuss the </a:t>
            </a:r>
            <a:r>
              <a:rPr lang="en-US" dirty="0" smtClean="0"/>
              <a:t>Kitchen Checklist</a:t>
            </a:r>
            <a:r>
              <a:rPr lang="en-US" baseline="0" dirty="0" smtClean="0"/>
              <a:t>  </a:t>
            </a:r>
            <a:endParaRPr lang="en-US" dirty="0" smtClean="0"/>
          </a:p>
          <a:p>
            <a:endParaRPr lang="en-US" dirty="0" smtClean="0"/>
          </a:p>
          <a:p>
            <a:pPr marL="171450" indent="-171450">
              <a:buFont typeface="Arial" panose="020B0604020202020204" pitchFamily="34" charset="0"/>
              <a:buChar char="•"/>
            </a:pPr>
            <a:r>
              <a:rPr lang="en-US" dirty="0" smtClean="0"/>
              <a:t>Fat, oil and grease - leave to cool/harden in a container and then scrape into your food waste recycling or put them in the bin</a:t>
            </a:r>
          </a:p>
          <a:p>
            <a:pPr marL="171450" indent="-171450">
              <a:buFont typeface="Arial" panose="020B0604020202020204" pitchFamily="34" charset="0"/>
              <a:buChar char="•"/>
            </a:pPr>
            <a:r>
              <a:rPr lang="en-US" dirty="0" smtClean="0"/>
              <a:t>Give plates, pots, utensils and containers a quick scrape or wipe with some kitchen towel before washing and use a sink strainer in the plughole to catch any bits of leftover food going down the sink</a:t>
            </a:r>
          </a:p>
          <a:p>
            <a:pPr marL="171450" indent="-171450">
              <a:buFont typeface="Arial" panose="020B0604020202020204" pitchFamily="34" charset="0"/>
              <a:buChar char="•"/>
            </a:pPr>
            <a:r>
              <a:rPr lang="en-US" dirty="0" smtClean="0"/>
              <a:t>Believe it or not soup, stocks, sauces and milk products all contain fat, which can also congeal and harden in your drains - leave these to cool/harden, scrape into a container and then scrape into your food waste recycling or put them in the bin</a:t>
            </a:r>
          </a:p>
          <a:p>
            <a:pPr marL="171450" indent="-171450">
              <a:buFont typeface="Arial" panose="020B0604020202020204" pitchFamily="34" charset="0"/>
              <a:buChar char="•"/>
            </a:pPr>
            <a:r>
              <a:rPr lang="en-US" dirty="0" smtClean="0"/>
              <a:t>Peelings - put any waste food and peelings into your food waste recycling or put them in the bin</a:t>
            </a:r>
          </a:p>
          <a:p>
            <a:endParaRPr lang="en-US" baseline="0" dirty="0" smtClean="0"/>
          </a:p>
          <a:p>
            <a:r>
              <a:rPr lang="en-US" dirty="0" smtClean="0"/>
              <a:t>You can</a:t>
            </a:r>
            <a:r>
              <a:rPr lang="en-US" baseline="0" dirty="0" smtClean="0"/>
              <a:t> also help us to </a:t>
            </a:r>
            <a:r>
              <a:rPr lang="en-US" b="1" baseline="0" dirty="0" smtClean="0"/>
              <a:t>save water </a:t>
            </a:r>
            <a:r>
              <a:rPr lang="en-US" b="0" baseline="0" dirty="0" smtClean="0"/>
              <a:t>by</a:t>
            </a:r>
            <a:r>
              <a:rPr lang="en-US" b="1" baseline="0" dirty="0" smtClean="0"/>
              <a:t> using water wisely </a:t>
            </a:r>
            <a:r>
              <a:rPr lang="en-US" b="0" baseline="0" dirty="0" smtClean="0"/>
              <a:t>all year round. </a:t>
            </a:r>
          </a:p>
          <a:p>
            <a:endParaRPr lang="en-US" b="1" baseline="0" dirty="0" smtClean="0"/>
          </a:p>
          <a:p>
            <a:r>
              <a:rPr lang="en-US" b="1" dirty="0" smtClean="0"/>
              <a:t>Question</a:t>
            </a:r>
            <a:r>
              <a:rPr lang="en-US" b="0" dirty="0" smtClean="0"/>
              <a:t>:</a:t>
            </a:r>
            <a:r>
              <a:rPr lang="en-US" b="0" baseline="0" dirty="0" smtClean="0"/>
              <a:t> It’s really important to wash your hands and brush your teeth! </a:t>
            </a:r>
          </a:p>
          <a:p>
            <a:r>
              <a:rPr lang="en-US" b="0" dirty="0" smtClean="0"/>
              <a:t>Who brushes their teeth in the morning?  (Hopefully the whole room will have their hands in the air) Then ask who leaves the tap running while they brush their teeth</a:t>
            </a:r>
            <a:r>
              <a:rPr lang="en-US" b="0" baseline="0" dirty="0" smtClean="0"/>
              <a:t> or washing hands ? </a:t>
            </a:r>
            <a:endParaRPr lang="en-US" b="0" dirty="0" smtClean="0"/>
          </a:p>
          <a:p>
            <a:r>
              <a:rPr lang="en-US" b="1" dirty="0" smtClean="0"/>
              <a:t>Answer</a:t>
            </a:r>
            <a:r>
              <a:rPr lang="en-US" b="0" dirty="0" smtClean="0"/>
              <a:t>:</a:t>
            </a:r>
            <a:r>
              <a:rPr lang="en-US" b="0" baseline="0" dirty="0" smtClean="0"/>
              <a:t> </a:t>
            </a:r>
            <a:r>
              <a:rPr lang="en-US" b="0" dirty="0" smtClean="0"/>
              <a:t>Did you know that simply turning off the tap while brushing your teeth helps us save water and energy?  Leaving</a:t>
            </a:r>
            <a:r>
              <a:rPr lang="en-US" b="0" baseline="0" dirty="0" smtClean="0"/>
              <a:t> the tap running </a:t>
            </a:r>
            <a:r>
              <a:rPr lang="en-US" b="0" dirty="0" smtClean="0"/>
              <a:t>can waste up to 15 </a:t>
            </a:r>
            <a:r>
              <a:rPr lang="en-US" b="0" dirty="0" err="1" smtClean="0"/>
              <a:t>litres</a:t>
            </a:r>
            <a:r>
              <a:rPr lang="en-US" b="0" dirty="0" smtClean="0"/>
              <a:t> of water. </a:t>
            </a:r>
          </a:p>
          <a:p>
            <a:endParaRPr lang="en-US" b="0" dirty="0" smtClean="0"/>
          </a:p>
          <a:p>
            <a:endParaRPr lang="en-US" b="1"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12</a:t>
            </a:fld>
            <a:endParaRPr lang="en-GB"/>
          </a:p>
        </p:txBody>
      </p:sp>
    </p:spTree>
    <p:extLst>
      <p:ext uri="{BB962C8B-B14F-4D97-AF65-F5344CB8AC3E}">
        <p14:creationId xmlns:p14="http://schemas.microsoft.com/office/powerpoint/2010/main" val="212063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Help</a:t>
            </a:r>
            <a:r>
              <a:rPr lang="en-US" baseline="0" dirty="0" smtClean="0"/>
              <a:t> us save water </a:t>
            </a:r>
          </a:p>
          <a:p>
            <a:pPr algn="ctr"/>
            <a:endParaRPr lang="en-US" dirty="0" smtClean="0"/>
          </a:p>
          <a:p>
            <a:r>
              <a:rPr lang="en-US" dirty="0" smtClean="0"/>
              <a:t>You can help</a:t>
            </a:r>
            <a:r>
              <a:rPr lang="en-US" baseline="0" dirty="0" smtClean="0"/>
              <a:t> us save water all year round. </a:t>
            </a:r>
          </a:p>
          <a:p>
            <a:r>
              <a:rPr lang="en-US" b="1" baseline="0" dirty="0" smtClean="0"/>
              <a:t>Question: </a:t>
            </a:r>
            <a:r>
              <a:rPr lang="en-US" baseline="0" dirty="0" smtClean="0"/>
              <a:t>What do you think these pictures mean? </a:t>
            </a:r>
          </a:p>
          <a:p>
            <a:r>
              <a:rPr lang="en-US" b="1" baseline="0" dirty="0" smtClean="0"/>
              <a:t>Answer: </a:t>
            </a:r>
            <a:r>
              <a:rPr lang="en-US" baseline="0" dirty="0" smtClean="0"/>
              <a:t>Whether it’s rain, sunshine or snow, you can help to save water all year round. </a:t>
            </a:r>
          </a:p>
          <a:p>
            <a:endParaRPr lang="en-US" baseline="0" dirty="0" smtClean="0"/>
          </a:p>
          <a:p>
            <a:r>
              <a:rPr lang="en-US" dirty="0" smtClean="0"/>
              <a:t>We</a:t>
            </a:r>
            <a:r>
              <a:rPr lang="en-US" baseline="0" dirty="0" smtClean="0"/>
              <a:t> know that we can help save water by turning off the tap when brushing our teeth but what else can we do? </a:t>
            </a:r>
          </a:p>
          <a:p>
            <a:endParaRPr lang="en-US" dirty="0" smtClean="0"/>
          </a:p>
        </p:txBody>
      </p:sp>
      <p:sp>
        <p:nvSpPr>
          <p:cNvPr id="4" name="Slide Number Placeholder 3"/>
          <p:cNvSpPr>
            <a:spLocks noGrp="1"/>
          </p:cNvSpPr>
          <p:nvPr>
            <p:ph type="sldNum" sz="quarter" idx="10"/>
          </p:nvPr>
        </p:nvSpPr>
        <p:spPr/>
        <p:txBody>
          <a:bodyPr/>
          <a:lstStyle/>
          <a:p>
            <a:fld id="{5A23E636-003C-4C2B-9B88-3CB74D922DD3}" type="slidenum">
              <a:rPr lang="en-GB" smtClean="0"/>
              <a:t>13</a:t>
            </a:fld>
            <a:endParaRPr lang="en-GB"/>
          </a:p>
        </p:txBody>
      </p:sp>
    </p:spTree>
    <p:extLst>
      <p:ext uri="{BB962C8B-B14F-4D97-AF65-F5344CB8AC3E}">
        <p14:creationId xmlns:p14="http://schemas.microsoft.com/office/powerpoint/2010/main" val="4007062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water saving tips to remember, free to discuss tips</a:t>
            </a:r>
            <a:r>
              <a:rPr lang="en-US" baseline="0" dirty="0" smtClean="0"/>
              <a:t> below: </a:t>
            </a:r>
          </a:p>
          <a:p>
            <a:endParaRPr lang="en-US" dirty="0" smtClean="0"/>
          </a:p>
          <a:p>
            <a:r>
              <a:rPr lang="en-US" dirty="0" smtClean="0"/>
              <a:t>Having a 10 minute shower uses up to 80 </a:t>
            </a:r>
            <a:r>
              <a:rPr lang="en-US" dirty="0" err="1" smtClean="0"/>
              <a:t>litres</a:t>
            </a:r>
            <a:r>
              <a:rPr lang="en-US" dirty="0" smtClean="0"/>
              <a:t> of water. This is the same as a bath. You should try if possible to keep your showers to under 5 minutes.</a:t>
            </a:r>
          </a:p>
          <a:p>
            <a:r>
              <a:rPr lang="en-US" dirty="0" smtClean="0"/>
              <a:t>If you see someone loading the washing machine, ask them to make sure it is full before use.</a:t>
            </a:r>
          </a:p>
          <a:p>
            <a:r>
              <a:rPr lang="en-US" dirty="0" smtClean="0"/>
              <a:t>If you see someone watering the garden with a hose, ask them to use a watering can instead.</a:t>
            </a:r>
          </a:p>
          <a:p>
            <a:r>
              <a:rPr lang="en-US" dirty="0" smtClean="0"/>
              <a:t>Instead of washing dishes under a running tap or using the dishwasher, you should use a basin</a:t>
            </a:r>
          </a:p>
          <a:p>
            <a:r>
              <a:rPr lang="en-US" dirty="0" smtClean="0"/>
              <a:t>When boiling the kettle, you should only boil the water you need.</a:t>
            </a:r>
          </a:p>
          <a:p>
            <a:r>
              <a:rPr lang="en-US" dirty="0" smtClean="0"/>
              <a:t>When washing the car, you should use a bucket and sponge rather than a hose</a:t>
            </a:r>
          </a:p>
          <a:p>
            <a:endParaRPr lang="en-US" dirty="0" smtClean="0"/>
          </a:p>
          <a:p>
            <a:r>
              <a:rPr lang="en-US" dirty="0" smtClean="0"/>
              <a:t>All of these tips will help us to save water &amp; work together,</a:t>
            </a:r>
            <a:r>
              <a:rPr lang="en-US" baseline="0" dirty="0" smtClean="0"/>
              <a:t> </a:t>
            </a:r>
            <a:r>
              <a:rPr lang="en-US" dirty="0" smtClean="0"/>
              <a:t>ensuring</a:t>
            </a:r>
            <a:r>
              <a:rPr lang="en-US" baseline="0" dirty="0" smtClean="0"/>
              <a:t> </a:t>
            </a:r>
            <a:r>
              <a:rPr lang="en-US" dirty="0" smtClean="0"/>
              <a:t>future water supplies are resilient! </a:t>
            </a:r>
          </a:p>
          <a:p>
            <a:endParaRPr lang="en-US" dirty="0" smtClean="0"/>
          </a:p>
          <a:p>
            <a:endParaRPr lang="en-US" dirty="0" smtClean="0"/>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14</a:t>
            </a:fld>
            <a:endParaRPr lang="en-GB"/>
          </a:p>
        </p:txBody>
      </p:sp>
    </p:spTree>
    <p:extLst>
      <p:ext uri="{BB962C8B-B14F-4D97-AF65-F5344CB8AC3E}">
        <p14:creationId xmlns:p14="http://schemas.microsoft.com/office/powerpoint/2010/main" val="3565766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0" dirty="0" smtClean="0"/>
              <a:t>Only Flush the 3 Ps </a:t>
            </a:r>
          </a:p>
          <a:p>
            <a:endParaRPr lang="en-US" b="1" dirty="0" smtClean="0"/>
          </a:p>
          <a:p>
            <a:r>
              <a:rPr lang="en-US" b="0" dirty="0" smtClean="0"/>
              <a:t>Click to hear sound – A toilet flushing </a:t>
            </a:r>
          </a:p>
          <a:p>
            <a:endParaRPr lang="en-US" dirty="0" smtClean="0"/>
          </a:p>
          <a:p>
            <a:r>
              <a:rPr lang="en-US" dirty="0" smtClean="0"/>
              <a:t>You</a:t>
            </a:r>
            <a:r>
              <a:rPr lang="en-US" baseline="0" dirty="0" smtClean="0"/>
              <a:t> can h</a:t>
            </a:r>
            <a:r>
              <a:rPr lang="en-US" dirty="0" smtClean="0"/>
              <a:t>elp</a:t>
            </a:r>
            <a:r>
              <a:rPr lang="en-US" baseline="0" dirty="0" smtClean="0"/>
              <a:t> Scottish Water &amp; our environment by only flushing the three Ps! There </a:t>
            </a:r>
            <a:r>
              <a:rPr lang="en-US" dirty="0" smtClean="0"/>
              <a:t>should only really be 3 things going down the toilet all beginning with P… </a:t>
            </a:r>
          </a:p>
          <a:p>
            <a:endParaRPr lang="en-US" dirty="0" smtClean="0"/>
          </a:p>
          <a:p>
            <a:r>
              <a:rPr lang="en-US" b="1" dirty="0" smtClean="0"/>
              <a:t>Question:</a:t>
            </a:r>
            <a:r>
              <a:rPr lang="en-US" baseline="0" dirty="0" smtClean="0"/>
              <a:t> </a:t>
            </a:r>
            <a:r>
              <a:rPr lang="en-US" dirty="0" smtClean="0"/>
              <a:t>Can anyone</a:t>
            </a:r>
            <a:r>
              <a:rPr lang="en-US" baseline="0" dirty="0" smtClean="0"/>
              <a:t> guess what those are? </a:t>
            </a:r>
          </a:p>
          <a:p>
            <a:r>
              <a:rPr lang="en-US" b="1" baseline="0" dirty="0" smtClean="0"/>
              <a:t>Answer: </a:t>
            </a:r>
            <a:r>
              <a:rPr lang="en-US" baseline="0" dirty="0" smtClean="0"/>
              <a:t>Pee, Poo &amp; Toilet Paper! (well done if guessed correctly!) </a:t>
            </a:r>
          </a:p>
          <a:p>
            <a:endParaRPr lang="en-US" baseline="0" dirty="0" smtClean="0"/>
          </a:p>
          <a:p>
            <a:r>
              <a:rPr lang="en-US" baseline="0" dirty="0" smtClean="0"/>
              <a:t>Nothing else should go down the toilet! </a:t>
            </a:r>
            <a:r>
              <a:rPr lang="en-US" b="0" baseline="0" dirty="0" smtClean="0"/>
              <a:t>Anything other than the 3 Ps are non flushable items. </a:t>
            </a:r>
          </a:p>
          <a:p>
            <a:endParaRPr lang="en-US" b="0" baseline="0" dirty="0" smtClean="0"/>
          </a:p>
          <a:p>
            <a:r>
              <a:rPr lang="en-US" b="1" baseline="0" dirty="0" smtClean="0"/>
              <a:t>Question:</a:t>
            </a:r>
            <a:r>
              <a:rPr lang="en-US" b="0" baseline="0" dirty="0" smtClean="0"/>
              <a:t> Can you think what else not to flush? </a:t>
            </a:r>
            <a:endParaRPr lang="en-US" b="0" dirty="0" smtClean="0"/>
          </a:p>
          <a:p>
            <a:r>
              <a:rPr lang="en-US" b="1" dirty="0" smtClean="0"/>
              <a:t>Answers</a:t>
            </a:r>
            <a:r>
              <a:rPr lang="en-US" b="1" baseline="0" dirty="0" smtClean="0"/>
              <a:t>: </a:t>
            </a:r>
            <a:r>
              <a:rPr lang="en-US" dirty="0" smtClean="0"/>
              <a:t>All wipes (baby, personal cleansing, toilet and household cleaning) - even if the pack says ‘flushable’ items,</a:t>
            </a:r>
            <a:r>
              <a:rPr lang="en-US" baseline="0" dirty="0" smtClean="0"/>
              <a:t> </a:t>
            </a:r>
            <a:r>
              <a:rPr lang="en-US" dirty="0" smtClean="0"/>
              <a:t>cotton wool, cotton buds, disposable nappies and nappy liners,</a:t>
            </a:r>
            <a:r>
              <a:rPr lang="en-US" baseline="0" dirty="0" smtClean="0"/>
              <a:t> </a:t>
            </a:r>
            <a:r>
              <a:rPr lang="en-US" dirty="0" smtClean="0"/>
              <a:t>used bandages and contact lenses (anything that’s</a:t>
            </a:r>
            <a:r>
              <a:rPr lang="en-US" baseline="0" dirty="0" smtClean="0"/>
              <a:t> not 3ps)</a:t>
            </a:r>
            <a:endParaRPr lang="en-US" dirty="0" smtClean="0"/>
          </a:p>
          <a:p>
            <a:endParaRPr lang="en-US" dirty="0" smtClean="0"/>
          </a:p>
          <a:p>
            <a:r>
              <a:rPr lang="en-US" b="1" dirty="0" smtClean="0"/>
              <a:t>Option</a:t>
            </a:r>
            <a:r>
              <a:rPr lang="en-US" b="1" baseline="0" dirty="0" smtClean="0"/>
              <a:t> to play g</a:t>
            </a:r>
            <a:r>
              <a:rPr lang="en-US" b="1" dirty="0" smtClean="0"/>
              <a:t>ame:</a:t>
            </a:r>
            <a:r>
              <a:rPr lang="en-US" dirty="0" smtClean="0"/>
              <a:t> Shake Test</a:t>
            </a:r>
          </a:p>
          <a:p>
            <a:endParaRPr lang="en-US" dirty="0" smtClean="0"/>
          </a:p>
          <a:p>
            <a:r>
              <a:rPr lang="en-US" dirty="0" smtClean="0"/>
              <a:t>What you will need:</a:t>
            </a:r>
            <a:r>
              <a:rPr lang="en-US" baseline="0" dirty="0" smtClean="0"/>
              <a:t> </a:t>
            </a:r>
          </a:p>
          <a:p>
            <a:pPr marL="171450" indent="-171450">
              <a:buFont typeface="Arial" panose="020B0604020202020204" pitchFamily="34" charset="0"/>
              <a:buChar char="•"/>
            </a:pPr>
            <a:r>
              <a:rPr lang="en-US" dirty="0" smtClean="0"/>
              <a:t>One baby wipe/face</a:t>
            </a:r>
            <a:r>
              <a:rPr lang="en-US" baseline="0" dirty="0" smtClean="0"/>
              <a:t> wipe</a:t>
            </a:r>
          </a:p>
          <a:p>
            <a:pPr marL="171450" indent="-171450">
              <a:buFont typeface="Arial" panose="020B0604020202020204" pitchFamily="34" charset="0"/>
              <a:buChar char="•"/>
            </a:pPr>
            <a:r>
              <a:rPr lang="en-US" baseline="0" dirty="0" smtClean="0"/>
              <a:t>Toilet Paper </a:t>
            </a:r>
          </a:p>
          <a:p>
            <a:pPr marL="171450" indent="-171450">
              <a:buFont typeface="Arial" panose="020B0604020202020204" pitchFamily="34" charset="0"/>
              <a:buChar char="•"/>
            </a:pPr>
            <a:r>
              <a:rPr lang="en-US" baseline="0" dirty="0" smtClean="0"/>
              <a:t>Two bottles with lids you can shake </a:t>
            </a:r>
          </a:p>
          <a:p>
            <a:pPr marL="171450" indent="-171450">
              <a:buFont typeface="Arial" panose="020B0604020202020204" pitchFamily="34" charset="0"/>
              <a:buChar char="•"/>
            </a:pPr>
            <a:r>
              <a:rPr lang="en-US" baseline="0" dirty="0" smtClean="0"/>
              <a:t>Water </a:t>
            </a:r>
          </a:p>
          <a:p>
            <a:endParaRPr lang="en-US" dirty="0" smtClean="0"/>
          </a:p>
          <a:p>
            <a:r>
              <a:rPr lang="en-US" dirty="0" smtClean="0"/>
              <a:t>Ask for 2 volunteers</a:t>
            </a:r>
            <a:r>
              <a:rPr lang="en-US" baseline="0" dirty="0" smtClean="0"/>
              <a:t> (this can be anyone!)</a:t>
            </a:r>
            <a:r>
              <a:rPr lang="en-US" dirty="0" smtClean="0"/>
              <a:t> Both volunteers hold up a filled water bottle, one contains a strip of toilet paper, the other bottle contains a wet wipe. Ask the volunteers to shake the bottles as hard as they can. Then ask the rest of the class, what the difference between the toilet paper and wet wipe is?</a:t>
            </a:r>
          </a:p>
          <a:p>
            <a:endParaRPr lang="en-US" dirty="0" smtClean="0"/>
          </a:p>
          <a:p>
            <a:r>
              <a:rPr lang="en-US" b="1" dirty="0" smtClean="0"/>
              <a:t>Answer:</a:t>
            </a:r>
            <a:r>
              <a:rPr lang="en-US" b="1" baseline="0" dirty="0" smtClean="0"/>
              <a:t> </a:t>
            </a:r>
            <a:r>
              <a:rPr lang="en-US" dirty="0" smtClean="0"/>
              <a:t>The tissue paper has disintegrated, while the wet wipe hasn’t broken down. This is what happens when you flush them down the toilet.</a:t>
            </a:r>
          </a:p>
          <a:p>
            <a:endParaRPr lang="en-US" dirty="0" smtClean="0"/>
          </a:p>
          <a:p>
            <a:r>
              <a:rPr lang="en-US" dirty="0" smtClean="0"/>
              <a:t>When we flush the wrong items down the toilet they</a:t>
            </a:r>
            <a:r>
              <a:rPr lang="en-US" baseline="0" dirty="0" smtClean="0"/>
              <a:t> can cause blockages and flooding and also end up in our environment impacting on wildlife – we don’t want that! </a:t>
            </a:r>
            <a:endParaRPr lang="en-US" dirty="0" smtClean="0"/>
          </a:p>
          <a:p>
            <a:endParaRPr lang="en-US" dirty="0" smtClean="0"/>
          </a:p>
          <a:p>
            <a:r>
              <a:rPr lang="en-US" dirty="0" smtClean="0"/>
              <a:t>So</a:t>
            </a:r>
            <a:r>
              <a:rPr lang="en-US" baseline="0" dirty="0" smtClean="0"/>
              <a:t> can you</a:t>
            </a:r>
            <a:r>
              <a:rPr lang="en-US" dirty="0" smtClean="0"/>
              <a:t> help us going forward</a:t>
            </a:r>
            <a:r>
              <a:rPr lang="en-US" baseline="0" dirty="0" smtClean="0"/>
              <a:t> &amp; promise </a:t>
            </a:r>
            <a:r>
              <a:rPr lang="en-US" dirty="0" smtClean="0"/>
              <a:t>only to put the 3Ps down the toilet? Pee</a:t>
            </a:r>
            <a:r>
              <a:rPr lang="en-US" baseline="0" dirty="0" smtClean="0"/>
              <a:t>, Poo &amp; Toilet Paper! </a:t>
            </a:r>
            <a:endParaRPr lang="en-US" dirty="0" smtClean="0"/>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15</a:t>
            </a:fld>
            <a:endParaRPr lang="en-GB"/>
          </a:p>
        </p:txBody>
      </p:sp>
    </p:spTree>
    <p:extLst>
      <p:ext uri="{BB962C8B-B14F-4D97-AF65-F5344CB8AC3E}">
        <p14:creationId xmlns:p14="http://schemas.microsoft.com/office/powerpoint/2010/main" val="2619992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Environment </a:t>
            </a:r>
          </a:p>
          <a:p>
            <a:endParaRPr lang="en-GB" dirty="0" smtClean="0"/>
          </a:p>
          <a:p>
            <a:r>
              <a:rPr lang="en-US" baseline="0" dirty="0" smtClean="0"/>
              <a:t>80% of marine litter starts life on land, this includes what we wrongly flush down the toilet (if it’s not one of the 3Ps) can end up in our rivers, and in turn our oceans. At </a:t>
            </a:r>
            <a:r>
              <a:rPr lang="en-GB" dirty="0" smtClean="0"/>
              <a:t>Scottish</a:t>
            </a:r>
            <a:r>
              <a:rPr lang="en-GB" baseline="0" dirty="0" smtClean="0"/>
              <a:t> Water we try to play our part in protecting our environment, we power many of our treatment works by solar and wind power energy. We have banned single use products from many of our offices such as coffee cups and cutlery. </a:t>
            </a:r>
          </a:p>
          <a:p>
            <a:endParaRPr lang="en-GB" baseline="0" dirty="0" smtClean="0"/>
          </a:p>
          <a:p>
            <a:r>
              <a:rPr lang="en-GB" baseline="0" dirty="0" smtClean="0"/>
              <a:t>And every single employee at Scottish Water has two volunteer days a year were we can give back to the community. Show pic of volunteering: Here are our staff picking litter on the River Clyde. 80% of this litter will have started on land before it has then ended up on our shores which impacts on our wildlife and other important ecosystems. </a:t>
            </a:r>
          </a:p>
          <a:p>
            <a:endParaRPr lang="en-GB" baseline="0" dirty="0" smtClean="0"/>
          </a:p>
          <a:p>
            <a:r>
              <a:rPr lang="en-GB" b="1" baseline="0" dirty="0" smtClean="0"/>
              <a:t>Question:</a:t>
            </a:r>
            <a:r>
              <a:rPr lang="en-GB" baseline="0" dirty="0" smtClean="0"/>
              <a:t> How do you help protect our environment? (in school or at home)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16</a:t>
            </a:fld>
            <a:endParaRPr lang="en-GB"/>
          </a:p>
        </p:txBody>
      </p:sp>
    </p:spTree>
    <p:extLst>
      <p:ext uri="{BB962C8B-B14F-4D97-AF65-F5344CB8AC3E}">
        <p14:creationId xmlns:p14="http://schemas.microsoft.com/office/powerpoint/2010/main" val="1673347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What are your skills </a:t>
            </a:r>
          </a:p>
          <a:p>
            <a:endParaRPr lang="en-US" dirty="0" smtClean="0"/>
          </a:p>
          <a:p>
            <a:r>
              <a:rPr lang="en-US" dirty="0" smtClean="0"/>
              <a:t>Scottish Water is</a:t>
            </a:r>
            <a:r>
              <a:rPr lang="en-US" baseline="0" dirty="0" smtClean="0"/>
              <a:t> working to become a green organization, we want to protect Scotland’s water and our environment. </a:t>
            </a:r>
            <a:r>
              <a:rPr lang="en-US" dirty="0" smtClean="0"/>
              <a:t>We</a:t>
            </a:r>
            <a:r>
              <a:rPr lang="en-US" baseline="0" dirty="0" smtClean="0"/>
              <a:t> need lots of people (over 3,000) to help us with our mission. </a:t>
            </a:r>
            <a:r>
              <a:rPr lang="en-US" dirty="0" smtClean="0"/>
              <a:t>We need lots of different skills to help get the water to homes and businesses, to be environmentally friendly and to communicate with our customers. Skills such as engineering, scientists</a:t>
            </a:r>
            <a:r>
              <a:rPr lang="en-US" baseline="0" dirty="0" smtClean="0"/>
              <a:t>, communicators and even water tasters! </a:t>
            </a:r>
          </a:p>
          <a:p>
            <a:endParaRPr lang="en-US" baseline="0" dirty="0" smtClean="0"/>
          </a:p>
          <a:p>
            <a:r>
              <a:rPr lang="en-US" b="1" baseline="0" dirty="0" smtClean="0"/>
              <a:t>Fun fact: </a:t>
            </a:r>
            <a:r>
              <a:rPr lang="en-US" b="0" baseline="0" dirty="0" smtClean="0"/>
              <a:t>Have you ever heard of a water taster before? It’s a real job &amp; a very important one. There are </a:t>
            </a:r>
            <a:r>
              <a:rPr lang="en-US" baseline="0" dirty="0" smtClean="0"/>
              <a:t>15,000 samples of drinking water from across Scotland  checked by a team of 23 water tasters. Their noses and tongues detect anything from too much chlorine, which is added to disinfect all tap water, to earthy, fruity, milky or yeasty taints. The tasters are not there to test the safety of the water but to make sure it smells, tastes and looks right.</a:t>
            </a:r>
          </a:p>
          <a:p>
            <a:endParaRPr lang="en-US" baseline="0" dirty="0" smtClean="0"/>
          </a:p>
          <a:p>
            <a:r>
              <a:rPr lang="en-US" b="1" baseline="0" dirty="0" smtClean="0"/>
              <a:t>Question:</a:t>
            </a:r>
            <a:r>
              <a:rPr lang="en-US" baseline="0" dirty="0" smtClean="0"/>
              <a:t> Can you think of what skills you have that might be useful to Scottish Water? </a:t>
            </a:r>
            <a:endParaRPr lang="en-US" dirty="0" smtClean="0"/>
          </a:p>
          <a:p>
            <a:r>
              <a:rPr lang="en-GB" b="1" dirty="0" smtClean="0"/>
              <a:t>Answer</a:t>
            </a:r>
            <a:r>
              <a:rPr lang="en-GB" b="1" baseline="0" dirty="0" smtClean="0"/>
              <a:t>:</a:t>
            </a:r>
            <a:r>
              <a:rPr lang="en-GB" baseline="0" dirty="0" smtClean="0"/>
              <a:t> Communicating, drawing/design, team work, building, creative, maths, science, thinking outside of the box etc..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17</a:t>
            </a:fld>
            <a:endParaRPr lang="en-GB"/>
          </a:p>
        </p:txBody>
      </p:sp>
    </p:spTree>
    <p:extLst>
      <p:ext uri="{BB962C8B-B14F-4D97-AF65-F5344CB8AC3E}">
        <p14:creationId xmlns:p14="http://schemas.microsoft.com/office/powerpoint/2010/main" val="649040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Your</a:t>
            </a:r>
            <a:r>
              <a:rPr lang="en-US" baseline="0" dirty="0" smtClean="0"/>
              <a:t> Water Your Life</a:t>
            </a:r>
          </a:p>
          <a:p>
            <a:pPr algn="ctr"/>
            <a:r>
              <a:rPr lang="en-US" baseline="0" dirty="0" smtClean="0"/>
              <a:t> </a:t>
            </a:r>
            <a:endParaRPr lang="en-US" dirty="0" smtClean="0"/>
          </a:p>
          <a:p>
            <a:r>
              <a:rPr lang="en-US" b="1" dirty="0" smtClean="0"/>
              <a:t>Question:</a:t>
            </a:r>
            <a:r>
              <a:rPr lang="en-US" baseline="0" dirty="0" smtClean="0"/>
              <a:t> Has anyone watched Blue Planet? </a:t>
            </a:r>
          </a:p>
          <a:p>
            <a:endParaRPr lang="en-US" baseline="0" dirty="0" smtClean="0"/>
          </a:p>
          <a:p>
            <a:r>
              <a:rPr lang="en-US" baseline="0" dirty="0" smtClean="0"/>
              <a:t>Scottish Water was inspired by Sir David Attenborough and the Blue Planet series, it gave them the idea for a campaign called </a:t>
            </a:r>
            <a:r>
              <a:rPr lang="en-US" dirty="0" smtClean="0"/>
              <a:t>Your Water Your Life which</a:t>
            </a:r>
            <a:r>
              <a:rPr lang="en-US" baseline="0" dirty="0" smtClean="0"/>
              <a:t> asks </a:t>
            </a:r>
            <a:r>
              <a:rPr lang="en-US" dirty="0" smtClean="0"/>
              <a:t>you to do one simple thing</a:t>
            </a:r>
            <a:r>
              <a:rPr lang="en-US" baseline="0" dirty="0" smtClean="0"/>
              <a:t>: Top Up from the Tap using a refillable bottle! </a:t>
            </a:r>
          </a:p>
          <a:p>
            <a:endParaRPr lang="en-US" baseline="0" dirty="0" smtClean="0"/>
          </a:p>
          <a:p>
            <a:r>
              <a:rPr lang="en-US" baseline="0" dirty="0" smtClean="0"/>
              <a:t>Tap water is good for your health, it’s also a good way to save money because you don’t need to buy bottles of water or juice and finally it’s good for the planet. It means using less plastic and reducing our impact on the planet. </a:t>
            </a:r>
          </a:p>
          <a:p>
            <a:endParaRPr lang="en-US" baseline="0" dirty="0" smtClean="0"/>
          </a:p>
          <a:p>
            <a:r>
              <a:rPr lang="en-US" baseline="0" dirty="0" smtClean="0"/>
              <a:t>So drink lots of water to keep hydrated &amp; use a refillable water bottle! </a:t>
            </a:r>
          </a:p>
          <a:p>
            <a:endParaRPr lang="en-US" baseline="0" dirty="0" smtClean="0"/>
          </a:p>
        </p:txBody>
      </p:sp>
      <p:sp>
        <p:nvSpPr>
          <p:cNvPr id="4" name="Slide Number Placeholder 3"/>
          <p:cNvSpPr>
            <a:spLocks noGrp="1"/>
          </p:cNvSpPr>
          <p:nvPr>
            <p:ph type="sldNum" sz="quarter" idx="10"/>
          </p:nvPr>
        </p:nvSpPr>
        <p:spPr/>
        <p:txBody>
          <a:bodyPr/>
          <a:lstStyle/>
          <a:p>
            <a:fld id="{5A23E636-003C-4C2B-9B88-3CB74D922DD3}" type="slidenum">
              <a:rPr lang="en-GB" smtClean="0"/>
              <a:t>18</a:t>
            </a:fld>
            <a:endParaRPr lang="en-GB"/>
          </a:p>
        </p:txBody>
      </p:sp>
    </p:spTree>
    <p:extLst>
      <p:ext uri="{BB962C8B-B14F-4D97-AF65-F5344CB8AC3E}">
        <p14:creationId xmlns:p14="http://schemas.microsoft.com/office/powerpoint/2010/main" val="49503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must all learn to love our water &amp; work together to make future water supplies more resilient, because it’s your water, your life. </a:t>
            </a:r>
          </a:p>
          <a:p>
            <a:endParaRPr lang="en-US" baseline="0" dirty="0" smtClean="0"/>
          </a:p>
          <a:p>
            <a:r>
              <a:rPr lang="en-US" b="1" baseline="0" dirty="0" smtClean="0"/>
              <a:t>Thank you &amp; well done! </a:t>
            </a:r>
            <a:endParaRPr lang="en-US" baseline="0" dirty="0" smtClean="0"/>
          </a:p>
          <a:p>
            <a:r>
              <a:rPr lang="en-US" dirty="0" smtClean="0"/>
              <a:t>Remember</a:t>
            </a:r>
            <a:r>
              <a:rPr lang="en-US" baseline="0" dirty="0" smtClean="0"/>
              <a:t> to test your knowledge &amp; take the </a:t>
            </a:r>
            <a:r>
              <a:rPr lang="en-US" dirty="0" smtClean="0"/>
              <a:t>water cycle quiz.</a:t>
            </a:r>
            <a:r>
              <a:rPr lang="en-US" baseline="0" dirty="0" smtClean="0"/>
              <a:t> </a:t>
            </a:r>
          </a:p>
          <a:p>
            <a:endParaRPr lang="en-US" dirty="0" smtClean="0"/>
          </a:p>
          <a:p>
            <a:r>
              <a:rPr lang="en-US" dirty="0" smtClean="0"/>
              <a:t>We would also </a:t>
            </a:r>
            <a:r>
              <a:rPr lang="en-US" b="1" dirty="0" smtClean="0"/>
              <a:t>love</a:t>
            </a:r>
            <a:r>
              <a:rPr lang="en-US" dirty="0" smtClean="0"/>
              <a:t> to hear</a:t>
            </a:r>
            <a:r>
              <a:rPr lang="en-US" baseline="0" dirty="0" smtClean="0"/>
              <a:t> from you. Why not draw us a </a:t>
            </a:r>
            <a:r>
              <a:rPr lang="en-US" dirty="0" smtClean="0"/>
              <a:t>picture of the Water Cycle or create</a:t>
            </a:r>
            <a:r>
              <a:rPr lang="en-US" baseline="0" dirty="0" smtClean="0"/>
              <a:t> a</a:t>
            </a:r>
            <a:r>
              <a:rPr lang="en-US" dirty="0" smtClean="0"/>
              <a:t> Video</a:t>
            </a:r>
            <a:r>
              <a:rPr lang="en-US" baseline="0" dirty="0" smtClean="0"/>
              <a:t> </a:t>
            </a:r>
            <a:r>
              <a:rPr lang="en-US" dirty="0" smtClean="0"/>
              <a:t>(perhaps using </a:t>
            </a:r>
            <a:r>
              <a:rPr lang="en-US" dirty="0" err="1" smtClean="0"/>
              <a:t>Tik</a:t>
            </a:r>
            <a:r>
              <a:rPr lang="en-US" dirty="0" smtClean="0"/>
              <a:t> </a:t>
            </a:r>
            <a:r>
              <a:rPr lang="en-US" dirty="0" err="1" smtClean="0"/>
              <a:t>Tok</a:t>
            </a:r>
            <a:r>
              <a:rPr lang="en-US" dirty="0" smtClean="0"/>
              <a:t>) to show us how you are</a:t>
            </a:r>
            <a:r>
              <a:rPr lang="en-US" baseline="0" dirty="0" smtClean="0"/>
              <a:t> saving water </a:t>
            </a:r>
            <a:r>
              <a:rPr lang="en-US" dirty="0" smtClean="0"/>
              <a:t>or</a:t>
            </a:r>
            <a:r>
              <a:rPr lang="en-US" baseline="0" dirty="0" smtClean="0"/>
              <a:t> perhaps how you use water</a:t>
            </a:r>
            <a:r>
              <a:rPr lang="en-US" dirty="0" smtClean="0"/>
              <a:t>? Tweet @</a:t>
            </a:r>
            <a:r>
              <a:rPr lang="en-US" dirty="0" err="1" smtClean="0"/>
              <a:t>ScottishWater</a:t>
            </a:r>
            <a:r>
              <a:rPr lang="en-US" dirty="0" smtClean="0"/>
              <a:t> or send to lauren.allan@scottishwater.co.uk.</a:t>
            </a:r>
            <a:r>
              <a:rPr lang="en-US" baseline="0" dirty="0" smtClean="0"/>
              <a:t> With a parent or guardian’s permission we will share across our social media channels, Facebook, Twitter &amp; Instagram! </a:t>
            </a:r>
            <a:endParaRPr lang="en-US"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19</a:t>
            </a:fld>
            <a:endParaRPr lang="en-GB"/>
          </a:p>
        </p:txBody>
      </p:sp>
    </p:spTree>
    <p:extLst>
      <p:ext uri="{BB962C8B-B14F-4D97-AF65-F5344CB8AC3E}">
        <p14:creationId xmlns:p14="http://schemas.microsoft.com/office/powerpoint/2010/main" val="400218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0" i="0" dirty="0" smtClean="0"/>
              <a:t>Our planet</a:t>
            </a:r>
          </a:p>
          <a:p>
            <a:endParaRPr lang="en-US" dirty="0" smtClean="0"/>
          </a:p>
          <a:p>
            <a:r>
              <a:rPr lang="en-US" dirty="0" smtClean="0"/>
              <a:t>Click to hear</a:t>
            </a:r>
            <a:r>
              <a:rPr lang="en-US" baseline="0" dirty="0" smtClean="0"/>
              <a:t> sound – Apollo final mission take off </a:t>
            </a:r>
          </a:p>
          <a:p>
            <a:endParaRPr lang="en-US" dirty="0" smtClean="0"/>
          </a:p>
          <a:p>
            <a:r>
              <a:rPr lang="en-US" dirty="0" smtClean="0"/>
              <a:t>Planet earth is a beautiful place, especially here in Scotland. Did you know about 71% of earth’s surface is covered by water? (that’s a lot!) It is continuously</a:t>
            </a:r>
            <a:r>
              <a:rPr lang="en-US" baseline="0" dirty="0" smtClean="0"/>
              <a:t> recycled &amp;</a:t>
            </a:r>
            <a:r>
              <a:rPr lang="en-US" dirty="0" smtClean="0"/>
              <a:t> occurs in three states; as solid (ice)  liquid (water) and</a:t>
            </a:r>
            <a:r>
              <a:rPr lang="en-US" baseline="0" dirty="0" smtClean="0"/>
              <a:t> </a:t>
            </a:r>
            <a:r>
              <a:rPr lang="en-US" dirty="0" err="1" smtClean="0"/>
              <a:t>vapour</a:t>
            </a:r>
            <a:r>
              <a:rPr lang="en-US" baseline="0" dirty="0" smtClean="0"/>
              <a:t> (clouds)</a:t>
            </a:r>
            <a:r>
              <a:rPr lang="en-US" dirty="0" smtClean="0"/>
              <a:t> </a:t>
            </a:r>
          </a:p>
          <a:p>
            <a:endParaRPr lang="en-US" dirty="0" smtClean="0"/>
          </a:p>
          <a:p>
            <a:r>
              <a:rPr lang="en-US" b="1" dirty="0" smtClean="0"/>
              <a:t>Question: </a:t>
            </a:r>
            <a:r>
              <a:rPr lang="en-US" b="0" dirty="0" smtClean="0"/>
              <a:t>Do</a:t>
            </a:r>
            <a:r>
              <a:rPr lang="en-US" b="0" baseline="0" dirty="0" smtClean="0"/>
              <a:t> you know how</a:t>
            </a:r>
            <a:r>
              <a:rPr lang="en-US" b="1" baseline="0" dirty="0" smtClean="0"/>
              <a:t> </a:t>
            </a:r>
            <a:r>
              <a:rPr lang="en-US" dirty="0" smtClean="0"/>
              <a:t>old the earth is? </a:t>
            </a:r>
            <a:r>
              <a:rPr lang="en-US" i="1" dirty="0" smtClean="0"/>
              <a:t>You</a:t>
            </a:r>
            <a:r>
              <a:rPr lang="en-US" i="1" baseline="0" dirty="0" smtClean="0"/>
              <a:t> can g</a:t>
            </a:r>
            <a:r>
              <a:rPr lang="en-US" i="1" dirty="0" smtClean="0"/>
              <a:t>ive clues to help. </a:t>
            </a:r>
          </a:p>
          <a:p>
            <a:r>
              <a:rPr lang="en-US" b="1" dirty="0" smtClean="0"/>
              <a:t>Answer:</a:t>
            </a:r>
            <a:r>
              <a:rPr lang="en-US" dirty="0" smtClean="0"/>
              <a:t> It is estimated that the world is over 4.2 billion years old</a:t>
            </a:r>
            <a:r>
              <a:rPr lang="en-US" baseline="0" dirty="0" smtClean="0"/>
              <a:t>. </a:t>
            </a:r>
            <a:endParaRPr lang="en-US" dirty="0" smtClean="0"/>
          </a:p>
          <a:p>
            <a:endParaRPr lang="en-US" b="1" dirty="0" smtClean="0"/>
          </a:p>
          <a:p>
            <a:r>
              <a:rPr lang="en-US" dirty="0" smtClean="0"/>
              <a:t>Most</a:t>
            </a:r>
            <a:r>
              <a:rPr lang="en-US" baseline="0" dirty="0" smtClean="0"/>
              <a:t> of  water on earth is salt water. </a:t>
            </a:r>
          </a:p>
          <a:p>
            <a:r>
              <a:rPr lang="en-US" b="1" baseline="0" dirty="0" smtClean="0"/>
              <a:t>Question:</a:t>
            </a:r>
            <a:r>
              <a:rPr lang="en-US" baseline="0" dirty="0" smtClean="0"/>
              <a:t> Have you ever been to the sea and tasted the water by accident? It’s salty &amp; untreated so we can’t drink it (yuk!) the rest of the water is called </a:t>
            </a:r>
            <a:r>
              <a:rPr lang="en-US" b="1" baseline="0" dirty="0" smtClean="0"/>
              <a:t>Fresh Water </a:t>
            </a:r>
            <a:r>
              <a:rPr lang="en-US" b="0" baseline="0" dirty="0" smtClean="0"/>
              <a:t>which is very important (</a:t>
            </a:r>
            <a:r>
              <a:rPr lang="en-US" b="0" baseline="0" dirty="0" err="1" smtClean="0"/>
              <a:t>est</a:t>
            </a:r>
            <a:r>
              <a:rPr lang="en-US" b="0" baseline="0" dirty="0" smtClean="0"/>
              <a:t> 3%) </a:t>
            </a:r>
          </a:p>
          <a:p>
            <a:endParaRPr lang="en-US" b="0" baseline="0" dirty="0" smtClean="0"/>
          </a:p>
          <a:p>
            <a:r>
              <a:rPr lang="en-US" b="0" baseline="0" dirty="0" smtClean="0"/>
              <a:t>Every living thing on this planet needs water to survive. </a:t>
            </a:r>
          </a:p>
          <a:p>
            <a:r>
              <a:rPr lang="en-US" b="1" baseline="0" dirty="0" smtClean="0"/>
              <a:t>Question: </a:t>
            </a:r>
            <a:r>
              <a:rPr lang="en-US" b="0" baseline="0" dirty="0" smtClean="0"/>
              <a:t>Can you have a think about who needs water?  </a:t>
            </a:r>
          </a:p>
          <a:p>
            <a:r>
              <a:rPr lang="en-US" b="1" baseline="0" dirty="0" smtClean="0"/>
              <a:t>Answer: </a:t>
            </a:r>
            <a:r>
              <a:rPr lang="en-US" b="0" baseline="0" dirty="0" smtClean="0"/>
              <a:t>Cats, Dogs, Lions, Fish, People, Plants – all living things! </a:t>
            </a:r>
          </a:p>
          <a:p>
            <a:endParaRPr lang="en-US" b="0" baseline="0" dirty="0" smtClean="0"/>
          </a:p>
          <a:p>
            <a:r>
              <a:rPr lang="en-US" b="1" baseline="0" dirty="0" smtClean="0"/>
              <a:t>Lets watch a quick film! </a:t>
            </a:r>
          </a:p>
          <a:p>
            <a:endParaRPr lang="en-US" b="0" baseline="0" dirty="0" smtClean="0"/>
          </a:p>
          <a:p>
            <a:endParaRPr lang="en-US" b="0" u="none" dirty="0" smtClean="0">
              <a:solidFill>
                <a:srgbClr val="FF0000"/>
              </a:solidFill>
            </a:endParaRPr>
          </a:p>
          <a:p>
            <a:endParaRPr lang="en-US" b="0" u="none" dirty="0" smtClean="0">
              <a:solidFill>
                <a:srgbClr val="FF0000"/>
              </a:solidFill>
            </a:endParaRPr>
          </a:p>
          <a:p>
            <a:endParaRPr lang="en-GB" b="0" dirty="0"/>
          </a:p>
        </p:txBody>
      </p:sp>
      <p:sp>
        <p:nvSpPr>
          <p:cNvPr id="4" name="Slide Number Placeholder 3"/>
          <p:cNvSpPr>
            <a:spLocks noGrp="1"/>
          </p:cNvSpPr>
          <p:nvPr>
            <p:ph type="sldNum" sz="quarter" idx="10"/>
          </p:nvPr>
        </p:nvSpPr>
        <p:spPr/>
        <p:txBody>
          <a:bodyPr/>
          <a:lstStyle/>
          <a:p>
            <a:fld id="{5A23E636-003C-4C2B-9B88-3CB74D922DD3}" type="slidenum">
              <a:rPr lang="en-GB" smtClean="0"/>
              <a:t>2</a:t>
            </a:fld>
            <a:endParaRPr lang="en-GB"/>
          </a:p>
        </p:txBody>
      </p:sp>
    </p:spTree>
    <p:extLst>
      <p:ext uri="{BB962C8B-B14F-4D97-AF65-F5344CB8AC3E}">
        <p14:creationId xmlns:p14="http://schemas.microsoft.com/office/powerpoint/2010/main" val="3562174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dirty="0" smtClean="0"/>
              <a:t>The Water Cycle </a:t>
            </a:r>
          </a:p>
          <a:p>
            <a:endParaRPr lang="en-GB" dirty="0" smtClean="0"/>
          </a:p>
          <a:p>
            <a:r>
              <a:rPr lang="en-GB" baseline="0" dirty="0" smtClean="0"/>
              <a:t>The Water Cycle has no beginning and no end, meaning we have the same water now as we did millions of years ago. Which also means we drink the same water as brave knights, the Romans, the Victorians &amp; our ancestors! (wow!) </a:t>
            </a:r>
          </a:p>
          <a:p>
            <a:endParaRPr lang="en-GB" baseline="0" dirty="0" smtClean="0"/>
          </a:p>
          <a:p>
            <a:r>
              <a:rPr lang="en-GB" baseline="0" dirty="0" smtClean="0"/>
              <a:t>Can you </a:t>
            </a:r>
            <a:r>
              <a:rPr lang="en-GB" b="1" baseline="0" dirty="0" smtClean="0"/>
              <a:t>guess</a:t>
            </a:r>
            <a:r>
              <a:rPr lang="en-GB" baseline="0" dirty="0" smtClean="0"/>
              <a:t> who else drank the same water as we do now? </a:t>
            </a:r>
            <a:r>
              <a:rPr lang="en-GB" b="1" baseline="0" dirty="0" smtClean="0"/>
              <a:t>Example</a:t>
            </a:r>
            <a:r>
              <a:rPr lang="en-GB" baseline="0" dirty="0" smtClean="0"/>
              <a:t> i.e. Vikings, Tudors, all living things throughout history! </a:t>
            </a:r>
          </a:p>
          <a:p>
            <a:endParaRPr lang="en-GB" baseline="0" dirty="0" smtClean="0"/>
          </a:p>
          <a:p>
            <a:endParaRPr lang="en-GB" b="1" baseline="0" dirty="0" smtClean="0"/>
          </a:p>
          <a:p>
            <a:r>
              <a:rPr lang="en-GB" b="1" baseline="0" dirty="0" smtClean="0"/>
              <a:t>Note (parent/teacher carer) </a:t>
            </a:r>
            <a:r>
              <a:rPr lang="en-GB" baseline="0" dirty="0" smtClean="0"/>
              <a:t>If the pupil(s) guessed dinosaur go to next slide now – Excellent, well done! </a:t>
            </a:r>
          </a:p>
          <a:p>
            <a:r>
              <a:rPr lang="en-GB" b="0" baseline="0" dirty="0" smtClean="0"/>
              <a:t>If not </a:t>
            </a:r>
            <a:r>
              <a:rPr lang="en-GB" baseline="0" dirty="0" smtClean="0"/>
              <a:t>- Would you believe us if we told you dinosaurs drank the same water as we do now?  Turn to next slide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3</a:t>
            </a:fld>
            <a:endParaRPr lang="en-GB"/>
          </a:p>
        </p:txBody>
      </p:sp>
    </p:spTree>
    <p:extLst>
      <p:ext uri="{BB962C8B-B14F-4D97-AF65-F5344CB8AC3E}">
        <p14:creationId xmlns:p14="http://schemas.microsoft.com/office/powerpoint/2010/main" val="87058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0" dirty="0" smtClean="0"/>
              <a:t>Dinosaurs </a:t>
            </a:r>
            <a:endParaRPr lang="en-GB" b="0" baseline="0" dirty="0" smtClean="0"/>
          </a:p>
          <a:p>
            <a:endParaRPr lang="en-GB" b="1" dirty="0" smtClean="0"/>
          </a:p>
          <a:p>
            <a:r>
              <a:rPr lang="en-GB" b="1" dirty="0" smtClean="0"/>
              <a:t>Yes! </a:t>
            </a:r>
            <a:r>
              <a:rPr lang="en-GB" b="0" dirty="0" smtClean="0"/>
              <a:t>unbelievable</a:t>
            </a:r>
            <a:r>
              <a:rPr lang="en-GB" b="0" baseline="0" dirty="0" smtClean="0"/>
              <a:t>, </a:t>
            </a:r>
            <a:r>
              <a:rPr lang="en-GB" baseline="0" dirty="0" smtClean="0"/>
              <a:t>w</a:t>
            </a:r>
            <a:r>
              <a:rPr lang="en-GB" dirty="0" smtClean="0"/>
              <a:t>e drink</a:t>
            </a:r>
            <a:r>
              <a:rPr lang="en-GB" baseline="0" dirty="0" smtClean="0"/>
              <a:t> the same water as dinosaurs did millions of years ago!  </a:t>
            </a:r>
          </a:p>
          <a:p>
            <a:endParaRPr lang="en-GB" baseline="0" dirty="0" smtClean="0"/>
          </a:p>
          <a:p>
            <a:r>
              <a:rPr lang="en-GB" baseline="0" dirty="0" smtClean="0">
                <a:solidFill>
                  <a:srgbClr val="0070C0"/>
                </a:solidFill>
              </a:rPr>
              <a:t>Click to hear sound </a:t>
            </a:r>
            <a:r>
              <a:rPr lang="en-GB" baseline="0" dirty="0" smtClean="0"/>
              <a:t>- That’s the sound of a T-Rex walking through the jungle.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4</a:t>
            </a:fld>
            <a:endParaRPr lang="en-GB"/>
          </a:p>
        </p:txBody>
      </p:sp>
    </p:spTree>
    <p:extLst>
      <p:ext uri="{BB962C8B-B14F-4D97-AF65-F5344CB8AC3E}">
        <p14:creationId xmlns:p14="http://schemas.microsoft.com/office/powerpoint/2010/main" val="116003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How the Water Cycle works </a:t>
            </a:r>
          </a:p>
          <a:p>
            <a:endParaRPr lang="en-US" b="1" baseline="0" dirty="0" smtClean="0"/>
          </a:p>
          <a:p>
            <a:r>
              <a:rPr lang="en-US" b="0" baseline="0" dirty="0" smtClean="0"/>
              <a:t>Let’s learn about the water cycle and how it all works! </a:t>
            </a:r>
            <a:endParaRPr lang="en-US" dirty="0" smtClean="0"/>
          </a:p>
        </p:txBody>
      </p:sp>
      <p:sp>
        <p:nvSpPr>
          <p:cNvPr id="4" name="Slide Number Placeholder 3"/>
          <p:cNvSpPr>
            <a:spLocks noGrp="1"/>
          </p:cNvSpPr>
          <p:nvPr>
            <p:ph type="sldNum" sz="quarter" idx="10"/>
          </p:nvPr>
        </p:nvSpPr>
        <p:spPr/>
        <p:txBody>
          <a:bodyPr/>
          <a:lstStyle/>
          <a:p>
            <a:fld id="{5A23E636-003C-4C2B-9B88-3CB74D922DD3}" type="slidenum">
              <a:rPr lang="en-GB" smtClean="0"/>
              <a:t>5</a:t>
            </a:fld>
            <a:endParaRPr lang="en-GB"/>
          </a:p>
        </p:txBody>
      </p:sp>
    </p:spTree>
    <p:extLst>
      <p:ext uri="{BB962C8B-B14F-4D97-AF65-F5344CB8AC3E}">
        <p14:creationId xmlns:p14="http://schemas.microsoft.com/office/powerpoint/2010/main" val="190102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How the Water Cycle works </a:t>
            </a:r>
          </a:p>
          <a:p>
            <a:endParaRPr lang="en-US" dirty="0" smtClean="0"/>
          </a:p>
          <a:p>
            <a:r>
              <a:rPr lang="en-US" dirty="0" smtClean="0"/>
              <a:t>Do you remember we talked about water coming in 3 forms? Liquid (water) solid (ice) and </a:t>
            </a:r>
            <a:r>
              <a:rPr lang="en-US" dirty="0" err="1" smtClean="0"/>
              <a:t>vapour</a:t>
            </a:r>
            <a:r>
              <a:rPr lang="en-US" dirty="0" smtClean="0"/>
              <a:t> (clouds)  The water cycle involves all three!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6</a:t>
            </a:fld>
            <a:endParaRPr lang="en-GB"/>
          </a:p>
        </p:txBody>
      </p:sp>
    </p:spTree>
    <p:extLst>
      <p:ext uri="{BB962C8B-B14F-4D97-AF65-F5344CB8AC3E}">
        <p14:creationId xmlns:p14="http://schemas.microsoft.com/office/powerpoint/2010/main" val="147961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 The Water Cycle </a:t>
            </a:r>
          </a:p>
          <a:p>
            <a:pPr algn="ctr"/>
            <a:endParaRPr lang="en-US" baseline="0" dirty="0" smtClean="0"/>
          </a:p>
          <a:p>
            <a:pPr algn="l"/>
            <a:r>
              <a:rPr lang="en-US" baseline="0" dirty="0" smtClean="0"/>
              <a:t>Click to hear sound – Waves hitting the shoreline of a pebble beach </a:t>
            </a:r>
          </a:p>
          <a:p>
            <a:pPr algn="l"/>
            <a:endParaRPr lang="en-US" dirty="0" smtClean="0"/>
          </a:p>
          <a:p>
            <a:r>
              <a:rPr lang="en-US" dirty="0" smtClean="0"/>
              <a:t>As</a:t>
            </a:r>
            <a:r>
              <a:rPr lang="en-US" baseline="0" dirty="0" smtClean="0"/>
              <a:t> you can see from the picture, w</a:t>
            </a:r>
            <a:r>
              <a:rPr lang="en-US" dirty="0" smtClean="0"/>
              <a:t>ater goes round in a circle between the sea, the air and the ground. It has no beginning and no end. Water exists in the air, in rivers and lakes, in glaciers, in the ground, even in you.</a:t>
            </a:r>
          </a:p>
          <a:p>
            <a:endParaRPr lang="en-US" dirty="0" smtClean="0"/>
          </a:p>
          <a:p>
            <a:r>
              <a:rPr lang="en-US" dirty="0" smtClean="0"/>
              <a:t>Here we see the</a:t>
            </a:r>
            <a:r>
              <a:rPr lang="en-US" baseline="0" dirty="0" smtClean="0"/>
              <a:t> different stages of the water cycle coming together. </a:t>
            </a:r>
            <a:r>
              <a:rPr lang="en-GB" dirty="0" smtClean="0"/>
              <a:t>The</a:t>
            </a:r>
            <a:r>
              <a:rPr lang="en-GB" baseline="0" dirty="0" smtClean="0"/>
              <a:t> water </a:t>
            </a:r>
            <a:r>
              <a:rPr lang="en-GB" b="1" baseline="0" dirty="0" smtClean="0"/>
              <a:t>evaporates</a:t>
            </a:r>
            <a:r>
              <a:rPr lang="en-GB" baseline="0" dirty="0" smtClean="0"/>
              <a:t> from the sea as vapour, the water then </a:t>
            </a:r>
            <a:r>
              <a:rPr lang="en-GB" b="1" baseline="0" dirty="0" smtClean="0"/>
              <a:t>condenses</a:t>
            </a:r>
            <a:r>
              <a:rPr lang="en-GB" baseline="0" dirty="0" smtClean="0"/>
              <a:t> to form </a:t>
            </a:r>
            <a:r>
              <a:rPr lang="en-GB" b="1" baseline="0" dirty="0" smtClean="0"/>
              <a:t>clouds</a:t>
            </a:r>
            <a:r>
              <a:rPr lang="en-GB" baseline="0" dirty="0" smtClean="0"/>
              <a:t>. Then when they become heavy enough it falls and turns into </a:t>
            </a:r>
            <a:r>
              <a:rPr lang="en-GB" b="1" baseline="0" dirty="0" smtClean="0"/>
              <a:t>rain</a:t>
            </a:r>
            <a:r>
              <a:rPr lang="en-GB" baseline="0" dirty="0" smtClean="0"/>
              <a:t>. The </a:t>
            </a:r>
            <a:r>
              <a:rPr lang="en-GB" b="1" baseline="0" dirty="0" smtClean="0"/>
              <a:t>rain</a:t>
            </a:r>
            <a:r>
              <a:rPr lang="en-GB" baseline="0" dirty="0" smtClean="0"/>
              <a:t> then falls back onto the ground, the sea and our rivers and lakes to start the water cycle all over again. As we now know, water has been doing this for millions of years! (amazing) </a:t>
            </a:r>
          </a:p>
          <a:p>
            <a:endParaRPr lang="en-GB" baseline="0" dirty="0" smtClean="0"/>
          </a:p>
          <a:p>
            <a:r>
              <a:rPr lang="en-US" baseline="0" dirty="0" smtClean="0"/>
              <a:t>The water cycle is very important to Scottish Water as it helps them to provide safe, clean drinking water to households and businesses across Scotland 24 hours a day. They supply water to places like Schools, Hospitals, Libraries, and Hairdressers. </a:t>
            </a:r>
          </a:p>
          <a:p>
            <a:endParaRPr lang="en-GB" baseline="0" dirty="0" smtClean="0"/>
          </a:p>
          <a:p>
            <a:r>
              <a:rPr lang="en-US" b="1" baseline="0" dirty="0" smtClean="0"/>
              <a:t>Question: </a:t>
            </a:r>
            <a:r>
              <a:rPr lang="en-US" baseline="0" dirty="0" smtClean="0"/>
              <a:t>Can you have a think about what we use water for each day? </a:t>
            </a:r>
          </a:p>
          <a:p>
            <a:r>
              <a:rPr lang="en-US" b="1" baseline="0" dirty="0" smtClean="0"/>
              <a:t>Answer:</a:t>
            </a:r>
            <a:r>
              <a:rPr lang="en-US" baseline="0" dirty="0" smtClean="0"/>
              <a:t> Cooking, cleaning, washing hands, washing the car, drinking, making tea and coffee, showers </a:t>
            </a:r>
            <a:r>
              <a:rPr lang="en-US" baseline="0" dirty="0" err="1" smtClean="0"/>
              <a:t>etc</a:t>
            </a:r>
            <a:r>
              <a:rPr lang="en-US" baseline="0" dirty="0" smtClean="0"/>
              <a:t>! </a:t>
            </a:r>
          </a:p>
          <a:p>
            <a:endParaRPr lang="en-GB" baseline="0" dirty="0" smtClean="0"/>
          </a:p>
        </p:txBody>
      </p:sp>
      <p:sp>
        <p:nvSpPr>
          <p:cNvPr id="4" name="Slide Number Placeholder 3"/>
          <p:cNvSpPr>
            <a:spLocks noGrp="1"/>
          </p:cNvSpPr>
          <p:nvPr>
            <p:ph type="sldNum" sz="quarter" idx="10"/>
          </p:nvPr>
        </p:nvSpPr>
        <p:spPr/>
        <p:txBody>
          <a:bodyPr/>
          <a:lstStyle/>
          <a:p>
            <a:fld id="{5A23E636-003C-4C2B-9B88-3CB74D922DD3}" type="slidenum">
              <a:rPr lang="en-GB" smtClean="0"/>
              <a:t>7</a:t>
            </a:fld>
            <a:endParaRPr lang="en-GB"/>
          </a:p>
        </p:txBody>
      </p:sp>
    </p:spTree>
    <p:extLst>
      <p:ext uri="{BB962C8B-B14F-4D97-AF65-F5344CB8AC3E}">
        <p14:creationId xmlns:p14="http://schemas.microsoft.com/office/powerpoint/2010/main" val="38792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Scotland’s Water</a:t>
            </a:r>
          </a:p>
          <a:p>
            <a:endParaRPr lang="en-US" b="0" dirty="0" smtClean="0"/>
          </a:p>
          <a:p>
            <a:r>
              <a:rPr lang="en-US" b="0" dirty="0" smtClean="0"/>
              <a:t>Click for sound – That’s a highland cow. </a:t>
            </a:r>
          </a:p>
          <a:p>
            <a:endParaRPr lang="en-US" dirty="0" smtClean="0"/>
          </a:p>
          <a:p>
            <a:r>
              <a:rPr lang="en-US" dirty="0" smtClean="0"/>
              <a:t>We have talked about our planet’s water and how the water cycle works</a:t>
            </a:r>
            <a:r>
              <a:rPr lang="en-US" baseline="0" dirty="0" smtClean="0"/>
              <a:t> &amp; we know that every living thing on this planet needs </a:t>
            </a:r>
            <a:r>
              <a:rPr lang="en-US" dirty="0" smtClean="0"/>
              <a:t>water to survive. Now we are going to look at the</a:t>
            </a:r>
            <a:r>
              <a:rPr lang="en-US" baseline="0" dirty="0" smtClean="0"/>
              <a:t> water that </a:t>
            </a:r>
            <a:r>
              <a:rPr lang="en-US" dirty="0" smtClean="0"/>
              <a:t>belongs to Scotland &amp; how Scottish Water play a role in getting that water to your home.</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8</a:t>
            </a:fld>
            <a:endParaRPr lang="en-GB"/>
          </a:p>
        </p:txBody>
      </p:sp>
    </p:spTree>
    <p:extLst>
      <p:ext uri="{BB962C8B-B14F-4D97-AF65-F5344CB8AC3E}">
        <p14:creationId xmlns:p14="http://schemas.microsoft.com/office/powerpoint/2010/main" val="61614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Scotland’s Reservoirs</a:t>
            </a:r>
          </a:p>
          <a:p>
            <a:endParaRPr lang="en-US" dirty="0" smtClean="0"/>
          </a:p>
          <a:p>
            <a:r>
              <a:rPr lang="en-US" dirty="0" smtClean="0"/>
              <a:t>We</a:t>
            </a:r>
            <a:r>
              <a:rPr lang="en-US" baseline="0" dirty="0" smtClean="0"/>
              <a:t> </a:t>
            </a:r>
            <a:r>
              <a:rPr lang="en-US" dirty="0" smtClean="0"/>
              <a:t>are very lucky to live in a country where we get plenty of rain &amp; have plenty sources of fresh water. Only </a:t>
            </a:r>
            <a:r>
              <a:rPr lang="en-US" b="1" dirty="0" smtClean="0"/>
              <a:t>3% </a:t>
            </a:r>
            <a:r>
              <a:rPr lang="en-US" dirty="0" smtClean="0"/>
              <a:t>of all the water on earth is fresh water, most of which is frozen. </a:t>
            </a:r>
            <a:r>
              <a:rPr lang="en-US" baseline="0" dirty="0" smtClean="0"/>
              <a:t> Most of Scotland's f</a:t>
            </a:r>
            <a:r>
              <a:rPr lang="en-US" dirty="0" smtClean="0"/>
              <a:t>resh water</a:t>
            </a:r>
            <a:r>
              <a:rPr lang="en-US" baseline="0" dirty="0" smtClean="0"/>
              <a:t> which </a:t>
            </a:r>
            <a:r>
              <a:rPr lang="en-US" dirty="0" smtClean="0"/>
              <a:t>can be found in our</a:t>
            </a:r>
            <a:r>
              <a:rPr lang="en-US" baseline="0" dirty="0" smtClean="0"/>
              <a:t> </a:t>
            </a:r>
            <a:r>
              <a:rPr lang="en-US" dirty="0" smtClean="0"/>
              <a:t>rivers, lochs &amp; streams.</a:t>
            </a:r>
            <a:r>
              <a:rPr lang="en-US" baseline="0" dirty="0" smtClean="0"/>
              <a:t> </a:t>
            </a:r>
          </a:p>
          <a:p>
            <a:endParaRPr lang="en-US" dirty="0" smtClean="0"/>
          </a:p>
          <a:p>
            <a:r>
              <a:rPr lang="en-US" dirty="0" smtClean="0"/>
              <a:t>Scottish</a:t>
            </a:r>
            <a:r>
              <a:rPr lang="en-US" baseline="0" dirty="0" smtClean="0"/>
              <a:t> Water has </a:t>
            </a:r>
            <a:r>
              <a:rPr lang="en-US" dirty="0" smtClean="0"/>
              <a:t>well </a:t>
            </a:r>
            <a:r>
              <a:rPr lang="en-US" b="1" dirty="0" smtClean="0"/>
              <a:t>over 200 reservoirs</a:t>
            </a:r>
            <a:r>
              <a:rPr lang="en-US" b="0" baseline="0" dirty="0" smtClean="0"/>
              <a:t> </a:t>
            </a:r>
            <a:r>
              <a:rPr lang="en-US" dirty="0" smtClean="0"/>
              <a:t> (there is</a:t>
            </a:r>
            <a:r>
              <a:rPr lang="en-US" baseline="0" dirty="0" smtClean="0"/>
              <a:t> a chance you may live next to one!) The one we can see in this picture is called Lock Katrine! A reservoir is a source of water which Scottish Water can use and send to our water treatment works where it is made safe for drinking. It then goes along our network of pipes to homes and businesses across Scotland. </a:t>
            </a:r>
            <a:r>
              <a:rPr lang="en-US" b="1" baseline="0" dirty="0" smtClean="0"/>
              <a:t>Fun Fact: </a:t>
            </a:r>
            <a:r>
              <a:rPr lang="en-US" baseline="0" dirty="0" smtClean="0"/>
              <a:t>We have enough pipes under the ground in Scotland to go around the planet twice!</a:t>
            </a:r>
          </a:p>
          <a:p>
            <a:endParaRPr lang="en-US" b="1" baseline="0" dirty="0" smtClean="0"/>
          </a:p>
          <a:p>
            <a:r>
              <a:rPr lang="en-US" baseline="0" dirty="0" smtClean="0"/>
              <a:t>The picture we can see in the slide is of the people who mined through the hillsides and built the first pipes which brought water from Loch Katrine to the city of Glasgow! In 1859 Queen Victoria travelled to Loch Katrine to open the reservoir which transformed the health of  Glasgow’s citizens.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9</a:t>
            </a:fld>
            <a:endParaRPr lang="en-GB"/>
          </a:p>
        </p:txBody>
      </p:sp>
    </p:spTree>
    <p:extLst>
      <p:ext uri="{BB962C8B-B14F-4D97-AF65-F5344CB8AC3E}">
        <p14:creationId xmlns:p14="http://schemas.microsoft.com/office/powerpoint/2010/main" val="502242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61" y="1398097"/>
            <a:ext cx="7344648" cy="964704"/>
          </a:xfrm>
        </p:spPr>
        <p:txBody>
          <a:bodyPr/>
          <a:lstStyle/>
          <a:p>
            <a:r>
              <a:rPr lang="en-US" smtClean="0"/>
              <a:t>Click to edit Master title style</a:t>
            </a:r>
            <a:endParaRPr lang="en-GB"/>
          </a:p>
        </p:txBody>
      </p:sp>
      <p:sp>
        <p:nvSpPr>
          <p:cNvPr id="3" name="Subtitle 2"/>
          <p:cNvSpPr>
            <a:spLocks noGrp="1"/>
          </p:cNvSpPr>
          <p:nvPr>
            <p:ph type="subTitle" idx="1"/>
          </p:nvPr>
        </p:nvSpPr>
        <p:spPr>
          <a:xfrm>
            <a:off x="1296116" y="2550323"/>
            <a:ext cx="6048535" cy="115014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05016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207852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64553" y="180232"/>
            <a:ext cx="1944173" cy="38400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2042" y="180232"/>
            <a:ext cx="5688503" cy="38400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249364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168109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566" y="2892029"/>
            <a:ext cx="7344648" cy="89386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682566" y="1907535"/>
            <a:ext cx="7344648" cy="98449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71671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32043" y="1050133"/>
            <a:ext cx="3816336" cy="29701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92395" y="1050133"/>
            <a:ext cx="3816336" cy="29701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848ECD-0DBC-4FF9-BE2B-B15FDC6D17B3}"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14918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32040" y="1007427"/>
            <a:ext cx="3817838" cy="4198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2040" y="1427270"/>
            <a:ext cx="3817838" cy="25930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389398" y="1007427"/>
            <a:ext cx="3819336" cy="4198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89398" y="1427270"/>
            <a:ext cx="3819336" cy="25930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848ECD-0DBC-4FF9-BE2B-B15FDC6D17B3}"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414056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848ECD-0DBC-4FF9-BE2B-B15FDC6D17B3}"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170162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8ECD-0DBC-4FF9-BE2B-B15FDC6D17B3}"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25750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2046" y="179193"/>
            <a:ext cx="2842751" cy="762596"/>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378301" y="179198"/>
            <a:ext cx="4830426" cy="38411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2046" y="941786"/>
            <a:ext cx="2842751" cy="30785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48ECD-0DBC-4FF9-BE2B-B15FDC6D17B3}"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171028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653" y="3150400"/>
            <a:ext cx="5184458" cy="371923"/>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693653" y="402136"/>
            <a:ext cx="5184458" cy="2700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693653" y="3522321"/>
            <a:ext cx="5184458" cy="5281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48ECD-0DBC-4FF9-BE2B-B15FDC6D17B3}"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78806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42" y="180235"/>
            <a:ext cx="7776687" cy="750094"/>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32042" y="1050133"/>
            <a:ext cx="7776687" cy="29701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32042" y="4171361"/>
            <a:ext cx="2016178" cy="239613"/>
          </a:xfrm>
          <a:prstGeom prst="rect">
            <a:avLst/>
          </a:prstGeom>
        </p:spPr>
        <p:txBody>
          <a:bodyPr vert="horz" lIns="91440" tIns="45720" rIns="91440" bIns="45720" rtlCol="0" anchor="ctr"/>
          <a:lstStyle>
            <a:lvl1pPr algn="l">
              <a:defRPr sz="1200">
                <a:solidFill>
                  <a:schemeClr val="tx1">
                    <a:tint val="75000"/>
                  </a:schemeClr>
                </a:solidFill>
              </a:defRPr>
            </a:lvl1pPr>
          </a:lstStyle>
          <a:p>
            <a:fld id="{E5848ECD-0DBC-4FF9-BE2B-B15FDC6D17B3}" type="datetimeFigureOut">
              <a:rPr lang="en-GB" smtClean="0"/>
              <a:t>20/05/2020</a:t>
            </a:fld>
            <a:endParaRPr lang="en-GB"/>
          </a:p>
        </p:txBody>
      </p:sp>
      <p:sp>
        <p:nvSpPr>
          <p:cNvPr id="5" name="Footer Placeholder 4"/>
          <p:cNvSpPr>
            <a:spLocks noGrp="1"/>
          </p:cNvSpPr>
          <p:nvPr>
            <p:ph type="ftr" sz="quarter" idx="3"/>
          </p:nvPr>
        </p:nvSpPr>
        <p:spPr>
          <a:xfrm>
            <a:off x="2952264" y="4171361"/>
            <a:ext cx="2736242" cy="2396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192551" y="4171361"/>
            <a:ext cx="2016178" cy="239613"/>
          </a:xfrm>
          <a:prstGeom prst="rect">
            <a:avLst/>
          </a:prstGeom>
        </p:spPr>
        <p:txBody>
          <a:bodyPr vert="horz" lIns="91440" tIns="45720" rIns="91440" bIns="45720" rtlCol="0" anchor="ctr"/>
          <a:lstStyle>
            <a:lvl1pPr algn="r">
              <a:defRPr sz="1200">
                <a:solidFill>
                  <a:schemeClr val="tx1">
                    <a:tint val="75000"/>
                  </a:schemeClr>
                </a:solidFill>
              </a:defRPr>
            </a:lvl1pPr>
          </a:lstStyle>
          <a:p>
            <a:fld id="{2D5EE9D2-A50A-4208-A30E-6798A8AEA086}" type="slidenum">
              <a:rPr lang="en-GB" smtClean="0"/>
              <a:t>‹#›</a:t>
            </a:fld>
            <a:endParaRPr lang="en-GB"/>
          </a:p>
        </p:txBody>
      </p:sp>
    </p:spTree>
    <p:extLst>
      <p:ext uri="{BB962C8B-B14F-4D97-AF65-F5344CB8AC3E}">
        <p14:creationId xmlns:p14="http://schemas.microsoft.com/office/powerpoint/2010/main" val="1699664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535"/>
            <a:ext cx="8640763" cy="4596151"/>
          </a:xfrm>
          <a:prstGeom prst="rect">
            <a:avLst/>
          </a:prstGeom>
        </p:spPr>
      </p:pic>
    </p:spTree>
    <p:extLst>
      <p:ext uri="{BB962C8B-B14F-4D97-AF65-F5344CB8AC3E}">
        <p14:creationId xmlns:p14="http://schemas.microsoft.com/office/powerpoint/2010/main" val="7317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6" t="5280" r="1641"/>
          <a:stretch/>
        </p:blipFill>
        <p:spPr>
          <a:xfrm>
            <a:off x="-6114" y="0"/>
            <a:ext cx="8646877" cy="4486548"/>
          </a:xfrm>
          <a:prstGeom prst="rect">
            <a:avLst/>
          </a:prstGeom>
        </p:spPr>
      </p:pic>
    </p:spTree>
    <p:extLst>
      <p:ext uri="{BB962C8B-B14F-4D97-AF65-F5344CB8AC3E}">
        <p14:creationId xmlns:p14="http://schemas.microsoft.com/office/powerpoint/2010/main" val="477208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98"/>
            <a:ext cx="8640763" cy="4596150"/>
          </a:xfrm>
          <a:prstGeom prst="rect">
            <a:avLst/>
          </a:prstGeom>
        </p:spPr>
      </p:pic>
    </p:spTree>
    <p:extLst>
      <p:ext uri="{BB962C8B-B14F-4D97-AF65-F5344CB8AC3E}">
        <p14:creationId xmlns:p14="http://schemas.microsoft.com/office/powerpoint/2010/main" val="3757587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8640763" cy="4596150"/>
          </a:xfrm>
        </p:spPr>
      </p:pic>
    </p:spTree>
    <p:extLst>
      <p:ext uri="{BB962C8B-B14F-4D97-AF65-F5344CB8AC3E}">
        <p14:creationId xmlns:p14="http://schemas.microsoft.com/office/powerpoint/2010/main" val="336390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94"/>
            <a:ext cx="8550911" cy="4548357"/>
          </a:xfrm>
          <a:prstGeom prst="rect">
            <a:avLst/>
          </a:prstGeom>
        </p:spPr>
      </p:pic>
    </p:spTree>
    <p:extLst>
      <p:ext uri="{BB962C8B-B14F-4D97-AF65-F5344CB8AC3E}">
        <p14:creationId xmlns:p14="http://schemas.microsoft.com/office/powerpoint/2010/main" val="4059376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50205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pic>
        <p:nvPicPr>
          <p:cNvPr id="3" name="household_domestic_toilet_flush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2509" y="2453381"/>
            <a:ext cx="609600" cy="60960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309" y="2538313"/>
            <a:ext cx="2195512"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75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302032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8640763" cy="4596151"/>
          </a:xfrm>
        </p:spPr>
      </p:pic>
    </p:spTree>
    <p:extLst>
      <p:ext uri="{BB962C8B-B14F-4D97-AF65-F5344CB8AC3E}">
        <p14:creationId xmlns:p14="http://schemas.microsoft.com/office/powerpoint/2010/main" val="311520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790710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433"/>
            <a:ext cx="8712870" cy="4634506"/>
          </a:xfrm>
          <a:prstGeom prst="rect">
            <a:avLst/>
          </a:prstGeom>
        </p:spPr>
      </p:pic>
    </p:spTree>
    <p:extLst>
      <p:ext uri="{BB962C8B-B14F-4D97-AF65-F5344CB8AC3E}">
        <p14:creationId xmlns:p14="http://schemas.microsoft.com/office/powerpoint/2010/main" val="27309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2581"/>
          <a:stretch/>
        </p:blipFill>
        <p:spPr>
          <a:xfrm>
            <a:off x="0" y="-95587"/>
            <a:ext cx="8869688" cy="459615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3686" y="3515162"/>
            <a:ext cx="19812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OS04657_Apollo_Final_Mission_Take_Of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956530" y="3415806"/>
            <a:ext cx="609600" cy="632097"/>
          </a:xfrm>
          <a:prstGeom prst="rect">
            <a:avLst/>
          </a:prstGeom>
        </p:spPr>
      </p:pic>
    </p:spTree>
    <p:extLst>
      <p:ext uri="{BB962C8B-B14F-4D97-AF65-F5344CB8AC3E}">
        <p14:creationId xmlns:p14="http://schemas.microsoft.com/office/powerpoint/2010/main" val="2170267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28"/>
            <a:ext cx="8640763" cy="4576792"/>
          </a:xfrm>
          <a:prstGeom prst="rect">
            <a:avLst/>
          </a:prstGeom>
        </p:spPr>
      </p:pic>
    </p:spTree>
    <p:extLst>
      <p:ext uri="{BB962C8B-B14F-4D97-AF65-F5344CB8AC3E}">
        <p14:creationId xmlns:p14="http://schemas.microsoft.com/office/powerpoint/2010/main" val="267161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640763" cy="450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_hero_DinosaurFootstep_DIGIP03-8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0141" y="3104548"/>
            <a:ext cx="792087" cy="792087"/>
          </a:xfrm>
          <a:prstGeom prst="rect">
            <a:avLst/>
          </a:prstGeom>
        </p:spPr>
      </p:pic>
      <p:sp>
        <p:nvSpPr>
          <p:cNvPr id="3" name="TextBox 2"/>
          <p:cNvSpPr txBox="1"/>
          <p:nvPr/>
        </p:nvSpPr>
        <p:spPr>
          <a:xfrm>
            <a:off x="385910" y="3331315"/>
            <a:ext cx="1946657" cy="338554"/>
          </a:xfrm>
          <a:prstGeom prst="rect">
            <a:avLst/>
          </a:prstGeom>
          <a:noFill/>
        </p:spPr>
        <p:txBody>
          <a:bodyPr wrap="square" rtlCol="0">
            <a:spAutoFit/>
          </a:bodyPr>
          <a:lstStyle/>
          <a:p>
            <a:r>
              <a:rPr lang="en-GB" sz="1600" b="1" dirty="0" smtClean="0">
                <a:solidFill>
                  <a:schemeClr val="bg1"/>
                </a:solidFill>
              </a:rPr>
              <a:t>Click to hear sound</a:t>
            </a:r>
            <a:endParaRPr lang="en-GB" sz="1600" b="1" dirty="0">
              <a:solidFill>
                <a:schemeClr val="bg1"/>
              </a:solidFill>
            </a:endParaRPr>
          </a:p>
        </p:txBody>
      </p:sp>
    </p:spTree>
    <p:extLst>
      <p:ext uri="{BB962C8B-B14F-4D97-AF65-F5344CB8AC3E}">
        <p14:creationId xmlns:p14="http://schemas.microsoft.com/office/powerpoint/2010/main" val="2037589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8640763" cy="4596151"/>
          </a:xfrm>
        </p:spPr>
      </p:pic>
    </p:spTree>
    <p:extLst>
      <p:ext uri="{BB962C8B-B14F-4D97-AF65-F5344CB8AC3E}">
        <p14:creationId xmlns:p14="http://schemas.microsoft.com/office/powerpoint/2010/main" val="256037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94"/>
            <a:ext cx="8550911" cy="4548357"/>
          </a:xfrm>
          <a:prstGeom prst="rect">
            <a:avLst/>
          </a:prstGeom>
        </p:spPr>
      </p:pic>
    </p:spTree>
    <p:extLst>
      <p:ext uri="{BB962C8B-B14F-4D97-AF65-F5344CB8AC3E}">
        <p14:creationId xmlns:p14="http://schemas.microsoft.com/office/powerpoint/2010/main" val="1655832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8706879" cy="4626545"/>
          </a:xfrm>
        </p:spPr>
      </p:pic>
      <p:pic>
        <p:nvPicPr>
          <p:cNvPr id="2" name="Waves- Shoreline- High Tide- Near- Light - Medium- Pebble Beach- MS Decoded 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5352" y="3623230"/>
            <a:ext cx="609600" cy="609600"/>
          </a:xfrm>
          <a:prstGeom prst="rect">
            <a:avLst/>
          </a:prstGeom>
        </p:spPr>
      </p:pic>
      <p:sp>
        <p:nvSpPr>
          <p:cNvPr id="4" name="Rectangle 3"/>
          <p:cNvSpPr/>
          <p:nvPr/>
        </p:nvSpPr>
        <p:spPr>
          <a:xfrm>
            <a:off x="213779" y="3758753"/>
            <a:ext cx="1772858" cy="338554"/>
          </a:xfrm>
          <a:prstGeom prst="rect">
            <a:avLst/>
          </a:prstGeom>
        </p:spPr>
        <p:txBody>
          <a:bodyPr wrap="none">
            <a:spAutoFit/>
          </a:bodyPr>
          <a:lstStyle/>
          <a:p>
            <a:r>
              <a:rPr lang="en-GB" sz="1600" dirty="0"/>
              <a:t>Click to hear sound</a:t>
            </a:r>
          </a:p>
        </p:txBody>
      </p:sp>
    </p:spTree>
    <p:extLst>
      <p:ext uri="{BB962C8B-B14F-4D97-AF65-F5344CB8AC3E}">
        <p14:creationId xmlns:p14="http://schemas.microsoft.com/office/powerpoint/2010/main" val="2706736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9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6" y="-133942"/>
            <a:ext cx="8712870" cy="4634506"/>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205" y="3787460"/>
            <a:ext cx="2786062"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nimal_bull_scottish_highland_moo_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7522" y="3731897"/>
            <a:ext cx="609600" cy="609600"/>
          </a:xfrm>
          <a:prstGeom prst="rect">
            <a:avLst/>
          </a:prstGeom>
        </p:spPr>
      </p:pic>
    </p:spTree>
    <p:extLst>
      <p:ext uri="{BB962C8B-B14F-4D97-AF65-F5344CB8AC3E}">
        <p14:creationId xmlns:p14="http://schemas.microsoft.com/office/powerpoint/2010/main" val="1843954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912533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4616</TotalTime>
  <Words>2534</Words>
  <Application>Microsoft Office PowerPoint</Application>
  <PresentationFormat>Custom</PresentationFormat>
  <Paragraphs>209</Paragraphs>
  <Slides>19</Slides>
  <Notes>19</Notes>
  <HiddenSlides>0</HiddenSlides>
  <MMClips>5</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Water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Allan</dc:creator>
  <cp:lastModifiedBy>Lauren Allan</cp:lastModifiedBy>
  <cp:revision>192</cp:revision>
  <cp:lastPrinted>2019-12-18T10:03:10Z</cp:lastPrinted>
  <dcterms:created xsi:type="dcterms:W3CDTF">2019-06-11T08:28:38Z</dcterms:created>
  <dcterms:modified xsi:type="dcterms:W3CDTF">2020-05-20T08:45:22Z</dcterms:modified>
</cp:coreProperties>
</file>