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12"/>
  </p:notesMasterIdLst>
  <p:handoutMasterIdLst>
    <p:handoutMasterId r:id="rId13"/>
  </p:handoutMasterIdLst>
  <p:sldIdLst>
    <p:sldId id="264" r:id="rId3"/>
    <p:sldId id="710" r:id="rId4"/>
    <p:sldId id="692" r:id="rId5"/>
    <p:sldId id="815" r:id="rId6"/>
    <p:sldId id="366" r:id="rId7"/>
    <p:sldId id="866" r:id="rId8"/>
    <p:sldId id="867" r:id="rId9"/>
    <p:sldId id="868" r:id="rId10"/>
    <p:sldId id="260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Hollaway" initials="NH" lastIdx="10" clrIdx="0">
    <p:extLst>
      <p:ext uri="{19B8F6BF-5375-455C-9EA6-DF929625EA0E}">
        <p15:presenceInfo xmlns:p15="http://schemas.microsoft.com/office/powerpoint/2012/main" userId="S-1-5-21-2972809261-1344140637-2142652484-17218" providerId="AD"/>
      </p:ext>
    </p:extLst>
  </p:cmAuthor>
  <p:cmAuthor id="2" name="Darren Wake" initials="DW" lastIdx="1" clrIdx="1">
    <p:extLst>
      <p:ext uri="{19B8F6BF-5375-455C-9EA6-DF929625EA0E}">
        <p15:presenceInfo xmlns:p15="http://schemas.microsoft.com/office/powerpoint/2012/main" userId="63269be6647fa6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84B"/>
    <a:srgbClr val="999999"/>
    <a:srgbClr val="C9DD03"/>
    <a:srgbClr val="4C4C4C"/>
    <a:srgbClr val="EEAF00"/>
    <a:srgbClr val="00C6D7"/>
    <a:srgbClr val="FFFFFF"/>
    <a:srgbClr val="F1654D"/>
    <a:srgbClr val="CB97C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224"/>
    </p:cViewPr>
  </p:sorterViewPr>
  <p:notesViewPr>
    <p:cSldViewPr snapToGrid="0" snapToObjects="1">
      <p:cViewPr varScale="1">
        <p:scale>
          <a:sx n="53" d="100"/>
          <a:sy n="53" d="100"/>
        </p:scale>
        <p:origin x="-184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0BC1E-B76E-407B-B562-AFEC5F4C10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13ECC1-1CFA-45D4-A24D-C28830508E1B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39% aware of odour pollution in the area, (45% in 2006)</a:t>
          </a:r>
          <a:endParaRPr lang="en-US" dirty="0"/>
        </a:p>
      </dgm:t>
    </dgm:pt>
    <dgm:pt modelId="{B2FE7C4D-9D99-482A-B623-B594B470AB8F}" type="parTrans" cxnId="{57235655-C58E-411B-A8D7-DB62643492D8}">
      <dgm:prSet/>
      <dgm:spPr/>
      <dgm:t>
        <a:bodyPr/>
        <a:lstStyle/>
        <a:p>
          <a:endParaRPr lang="en-US"/>
        </a:p>
      </dgm:t>
    </dgm:pt>
    <dgm:pt modelId="{91AE079A-3FAB-4247-97B7-0A9824F599E9}" type="sibTrans" cxnId="{57235655-C58E-411B-A8D7-DB62643492D8}">
      <dgm:prSet/>
      <dgm:spPr/>
      <dgm:t>
        <a:bodyPr/>
        <a:lstStyle/>
        <a:p>
          <a:endParaRPr lang="en-US"/>
        </a:p>
      </dgm:t>
    </dgm:pt>
    <dgm:pt modelId="{CDF531ED-F0E6-4D36-8DFA-E2442A0617DE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Slight reduction in the proportion of people who have experienced odour pollution </a:t>
          </a:r>
          <a:endParaRPr lang="en-US" dirty="0"/>
        </a:p>
      </dgm:t>
    </dgm:pt>
    <dgm:pt modelId="{B504EB7F-EE0F-4C42-9300-F6BD83909763}" type="parTrans" cxnId="{0B7DB251-EB01-4F08-B66E-A33DCC45899E}">
      <dgm:prSet/>
      <dgm:spPr/>
      <dgm:t>
        <a:bodyPr/>
        <a:lstStyle/>
        <a:p>
          <a:endParaRPr lang="en-US"/>
        </a:p>
      </dgm:t>
    </dgm:pt>
    <dgm:pt modelId="{C0C31931-CC62-420D-BD99-304B228B8042}" type="sibTrans" cxnId="{0B7DB251-EB01-4F08-B66E-A33DCC45899E}">
      <dgm:prSet/>
      <dgm:spPr/>
      <dgm:t>
        <a:bodyPr/>
        <a:lstStyle/>
        <a:p>
          <a:endParaRPr lang="en-US"/>
        </a:p>
      </dgm:t>
    </dgm:pt>
    <dgm:pt modelId="{4D0E818B-E06D-41FF-A73D-C955C634A4B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Fewer respondents stating odour is ‘very offensive’ from 2006</a:t>
          </a:r>
        </a:p>
      </dgm:t>
    </dgm:pt>
    <dgm:pt modelId="{E6232541-7D99-4D0F-B7C1-1B58626CFC10}" type="parTrans" cxnId="{0C37B470-5E08-459C-B521-07E4F6423338}">
      <dgm:prSet/>
      <dgm:spPr/>
      <dgm:t>
        <a:bodyPr/>
        <a:lstStyle/>
        <a:p>
          <a:endParaRPr lang="en-US"/>
        </a:p>
      </dgm:t>
    </dgm:pt>
    <dgm:pt modelId="{8B2BD0AF-7284-49C9-8DB7-FA06C812E97C}" type="sibTrans" cxnId="{0C37B470-5E08-459C-B521-07E4F6423338}">
      <dgm:prSet/>
      <dgm:spPr/>
      <dgm:t>
        <a:bodyPr/>
        <a:lstStyle/>
        <a:p>
          <a:endParaRPr lang="en-US"/>
        </a:p>
      </dgm:t>
    </dgm:pt>
    <dgm:pt modelId="{BCEE7331-046A-4B10-87CB-0F2CF4F3274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Greater level of awareness that source of odour is Seafield</a:t>
          </a:r>
        </a:p>
      </dgm:t>
    </dgm:pt>
    <dgm:pt modelId="{210E1D58-B03D-47C0-BA01-7459037D15B4}" type="parTrans" cxnId="{12552D82-DE9F-4D84-8756-3CBCE3CEA5EF}">
      <dgm:prSet/>
      <dgm:spPr/>
      <dgm:t>
        <a:bodyPr/>
        <a:lstStyle/>
        <a:p>
          <a:endParaRPr lang="en-US"/>
        </a:p>
      </dgm:t>
    </dgm:pt>
    <dgm:pt modelId="{74A6EE3D-0264-4EEE-A353-64B327466BB1}" type="sibTrans" cxnId="{12552D82-DE9F-4D84-8756-3CBCE3CEA5EF}">
      <dgm:prSet/>
      <dgm:spPr/>
      <dgm:t>
        <a:bodyPr/>
        <a:lstStyle/>
        <a:p>
          <a:endParaRPr lang="en-US"/>
        </a:p>
      </dgm:t>
    </dgm:pt>
    <dgm:pt modelId="{1FC2FD69-CBC8-4DB6-A35D-E9B9B8C67C6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13% have taken action as a result of the odour (27% in 2006)</a:t>
          </a:r>
        </a:p>
      </dgm:t>
    </dgm:pt>
    <dgm:pt modelId="{E5ABDFF8-4517-4650-9BA6-A87A8CC3C3E4}" type="parTrans" cxnId="{8E7883BC-D6F2-464D-B2F3-14CB2407EC75}">
      <dgm:prSet/>
      <dgm:spPr/>
      <dgm:t>
        <a:bodyPr/>
        <a:lstStyle/>
        <a:p>
          <a:endParaRPr lang="en-US"/>
        </a:p>
      </dgm:t>
    </dgm:pt>
    <dgm:pt modelId="{2D7F642F-952C-4C15-A9A7-2EC918BA9D79}" type="sibTrans" cxnId="{8E7883BC-D6F2-464D-B2F3-14CB2407EC75}">
      <dgm:prSet/>
      <dgm:spPr/>
      <dgm:t>
        <a:bodyPr/>
        <a:lstStyle/>
        <a:p>
          <a:endParaRPr lang="en-US"/>
        </a:p>
      </dgm:t>
    </dgm:pt>
    <dgm:pt modelId="{C25D7600-ECEB-4A9E-B260-74CC2C3CDBC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9% have made a complaint about the odour (17% in 2006)</a:t>
          </a:r>
        </a:p>
      </dgm:t>
    </dgm:pt>
    <dgm:pt modelId="{FF72FCDC-9E53-4215-91B6-ED0F55DF3D0D}" type="parTrans" cxnId="{11CE9A1A-B340-46A2-B2C6-2F82D18E1495}">
      <dgm:prSet/>
      <dgm:spPr/>
      <dgm:t>
        <a:bodyPr/>
        <a:lstStyle/>
        <a:p>
          <a:endParaRPr lang="en-US"/>
        </a:p>
      </dgm:t>
    </dgm:pt>
    <dgm:pt modelId="{2F60B5CD-ADAE-4B8B-9062-813AB1417E30}" type="sibTrans" cxnId="{11CE9A1A-B340-46A2-B2C6-2F82D18E1495}">
      <dgm:prSet/>
      <dgm:spPr/>
      <dgm:t>
        <a:bodyPr/>
        <a:lstStyle/>
        <a:p>
          <a:endParaRPr lang="en-US"/>
        </a:p>
      </dgm:t>
    </dgm:pt>
    <dgm:pt modelId="{68C3DC37-629B-4544-8820-6D56BA15EF4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26% noticed a reduction in odour in last five years, 40% have not</a:t>
          </a:r>
        </a:p>
      </dgm:t>
    </dgm:pt>
    <dgm:pt modelId="{EAFA5D74-EA43-49D3-9AA7-1C9EE7666B15}" type="parTrans" cxnId="{CE38D21A-6299-4A52-99D9-8B915DB7612A}">
      <dgm:prSet/>
      <dgm:spPr/>
      <dgm:t>
        <a:bodyPr/>
        <a:lstStyle/>
        <a:p>
          <a:endParaRPr lang="en-GB"/>
        </a:p>
      </dgm:t>
    </dgm:pt>
    <dgm:pt modelId="{9B26F599-00E3-4C6D-8A26-7DC04570E231}" type="sibTrans" cxnId="{CE38D21A-6299-4A52-99D9-8B915DB7612A}">
      <dgm:prSet/>
      <dgm:spPr/>
      <dgm:t>
        <a:bodyPr/>
        <a:lstStyle/>
        <a:p>
          <a:endParaRPr lang="en-GB"/>
        </a:p>
      </dgm:t>
    </dgm:pt>
    <dgm:pt modelId="{4F3D184C-5D0F-4078-B4BE-0645A367A19E}" type="pres">
      <dgm:prSet presAssocID="{3B10BC1E-B76E-407B-B562-AFEC5F4C1020}" presName="diagram" presStyleCnt="0">
        <dgm:presLayoutVars>
          <dgm:dir/>
          <dgm:resizeHandles val="exact"/>
        </dgm:presLayoutVars>
      </dgm:prSet>
      <dgm:spPr/>
    </dgm:pt>
    <dgm:pt modelId="{7F0F28AA-5258-4303-ADD0-925CD103E743}" type="pres">
      <dgm:prSet presAssocID="{0613ECC1-1CFA-45D4-A24D-C28830508E1B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22E3CCC8-29AC-4FD0-A331-7B8638C38B15}" type="pres">
      <dgm:prSet presAssocID="{91AE079A-3FAB-4247-97B7-0A9824F599E9}" presName="sibTrans" presStyleCnt="0"/>
      <dgm:spPr/>
    </dgm:pt>
    <dgm:pt modelId="{3B3C4EC8-3700-4B33-8B19-2EAFF04E0EF8}" type="pres">
      <dgm:prSet presAssocID="{CDF531ED-F0E6-4D36-8DFA-E2442A0617DE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589733E2-0CC7-42B9-BCB9-AC0449F7A1A6}" type="pres">
      <dgm:prSet presAssocID="{C0C31931-CC62-420D-BD99-304B228B8042}" presName="sibTrans" presStyleCnt="0"/>
      <dgm:spPr/>
    </dgm:pt>
    <dgm:pt modelId="{D66B542F-E9D5-4960-AE45-3872AA9AA2A2}" type="pres">
      <dgm:prSet presAssocID="{4D0E818B-E06D-41FF-A73D-C955C634A4B6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126F73D5-8D2F-472F-AF95-184454D3C67B}" type="pres">
      <dgm:prSet presAssocID="{8B2BD0AF-7284-49C9-8DB7-FA06C812E97C}" presName="sibTrans" presStyleCnt="0"/>
      <dgm:spPr/>
    </dgm:pt>
    <dgm:pt modelId="{91EBF017-C2FB-4E7A-A5DB-F861E4342E5A}" type="pres">
      <dgm:prSet presAssocID="{BCEE7331-046A-4B10-87CB-0F2CF4F32749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A6C24384-ADE6-468E-A958-B9EF33B179D0}" type="pres">
      <dgm:prSet presAssocID="{74A6EE3D-0264-4EEE-A353-64B327466BB1}" presName="sibTrans" presStyleCnt="0"/>
      <dgm:spPr/>
    </dgm:pt>
    <dgm:pt modelId="{C757A67A-D5A7-4B66-B112-B4B8F97FDAB4}" type="pres">
      <dgm:prSet presAssocID="{1FC2FD69-CBC8-4DB6-A35D-E9B9B8C67C64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37CA53BD-FE00-4201-9467-3517DCBD3BC1}" type="pres">
      <dgm:prSet presAssocID="{2D7F642F-952C-4C15-A9A7-2EC918BA9D79}" presName="sibTrans" presStyleCnt="0"/>
      <dgm:spPr/>
    </dgm:pt>
    <dgm:pt modelId="{76F77BCF-232F-4CDD-8AD8-99B5C3C788B6}" type="pres">
      <dgm:prSet presAssocID="{C25D7600-ECEB-4A9E-B260-74CC2C3CDBC3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9D8535F1-972A-4E75-9B83-F7614D38FC93}" type="pres">
      <dgm:prSet presAssocID="{2F60B5CD-ADAE-4B8B-9062-813AB1417E30}" presName="sibTrans" presStyleCnt="0"/>
      <dgm:spPr/>
    </dgm:pt>
    <dgm:pt modelId="{7986200A-96C2-47A7-876C-14E693578F3D}" type="pres">
      <dgm:prSet presAssocID="{68C3DC37-629B-4544-8820-6D56BA15EF48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1CE9A1A-B340-46A2-B2C6-2F82D18E1495}" srcId="{3B10BC1E-B76E-407B-B562-AFEC5F4C1020}" destId="{C25D7600-ECEB-4A9E-B260-74CC2C3CDBC3}" srcOrd="5" destOrd="0" parTransId="{FF72FCDC-9E53-4215-91B6-ED0F55DF3D0D}" sibTransId="{2F60B5CD-ADAE-4B8B-9062-813AB1417E30}"/>
    <dgm:cxn modelId="{CE38D21A-6299-4A52-99D9-8B915DB7612A}" srcId="{3B10BC1E-B76E-407B-B562-AFEC5F4C1020}" destId="{68C3DC37-629B-4544-8820-6D56BA15EF48}" srcOrd="6" destOrd="0" parTransId="{EAFA5D74-EA43-49D3-9AA7-1C9EE7666B15}" sibTransId="{9B26F599-00E3-4C6D-8A26-7DC04570E231}"/>
    <dgm:cxn modelId="{0C37B470-5E08-459C-B521-07E4F6423338}" srcId="{3B10BC1E-B76E-407B-B562-AFEC5F4C1020}" destId="{4D0E818B-E06D-41FF-A73D-C955C634A4B6}" srcOrd="2" destOrd="0" parTransId="{E6232541-7D99-4D0F-B7C1-1B58626CFC10}" sibTransId="{8B2BD0AF-7284-49C9-8DB7-FA06C812E97C}"/>
    <dgm:cxn modelId="{0B7DB251-EB01-4F08-B66E-A33DCC45899E}" srcId="{3B10BC1E-B76E-407B-B562-AFEC5F4C1020}" destId="{CDF531ED-F0E6-4D36-8DFA-E2442A0617DE}" srcOrd="1" destOrd="0" parTransId="{B504EB7F-EE0F-4C42-9300-F6BD83909763}" sibTransId="{C0C31931-CC62-420D-BD99-304B228B8042}"/>
    <dgm:cxn modelId="{B90A1275-B902-4E77-B737-DBE4261D41CF}" type="presOf" srcId="{3B10BC1E-B76E-407B-B562-AFEC5F4C1020}" destId="{4F3D184C-5D0F-4078-B4BE-0645A367A19E}" srcOrd="0" destOrd="0" presId="urn:microsoft.com/office/officeart/2005/8/layout/default"/>
    <dgm:cxn modelId="{57235655-C58E-411B-A8D7-DB62643492D8}" srcId="{3B10BC1E-B76E-407B-B562-AFEC5F4C1020}" destId="{0613ECC1-1CFA-45D4-A24D-C28830508E1B}" srcOrd="0" destOrd="0" parTransId="{B2FE7C4D-9D99-482A-B623-B594B470AB8F}" sibTransId="{91AE079A-3FAB-4247-97B7-0A9824F599E9}"/>
    <dgm:cxn modelId="{12552D82-DE9F-4D84-8756-3CBCE3CEA5EF}" srcId="{3B10BC1E-B76E-407B-B562-AFEC5F4C1020}" destId="{BCEE7331-046A-4B10-87CB-0F2CF4F32749}" srcOrd="3" destOrd="0" parTransId="{210E1D58-B03D-47C0-BA01-7459037D15B4}" sibTransId="{74A6EE3D-0264-4EEE-A353-64B327466BB1}"/>
    <dgm:cxn modelId="{A4F56E91-FD49-41ED-9D6C-9382F691ECFF}" type="presOf" srcId="{0613ECC1-1CFA-45D4-A24D-C28830508E1B}" destId="{7F0F28AA-5258-4303-ADD0-925CD103E743}" srcOrd="0" destOrd="0" presId="urn:microsoft.com/office/officeart/2005/8/layout/default"/>
    <dgm:cxn modelId="{62226992-3B5C-4271-B9EB-C91735E6DB74}" type="presOf" srcId="{BCEE7331-046A-4B10-87CB-0F2CF4F32749}" destId="{91EBF017-C2FB-4E7A-A5DB-F861E4342E5A}" srcOrd="0" destOrd="0" presId="urn:microsoft.com/office/officeart/2005/8/layout/default"/>
    <dgm:cxn modelId="{2B62A7A1-1250-4C63-88B4-1D73FBF0532B}" type="presOf" srcId="{1FC2FD69-CBC8-4DB6-A35D-E9B9B8C67C64}" destId="{C757A67A-D5A7-4B66-B112-B4B8F97FDAB4}" srcOrd="0" destOrd="0" presId="urn:microsoft.com/office/officeart/2005/8/layout/default"/>
    <dgm:cxn modelId="{90A973AD-EB74-47CD-A2FF-34E3150F8B7E}" type="presOf" srcId="{C25D7600-ECEB-4A9E-B260-74CC2C3CDBC3}" destId="{76F77BCF-232F-4CDD-8AD8-99B5C3C788B6}" srcOrd="0" destOrd="0" presId="urn:microsoft.com/office/officeart/2005/8/layout/default"/>
    <dgm:cxn modelId="{9BA9EBAF-43C7-4946-9C0B-9A6D5E6D677D}" type="presOf" srcId="{68C3DC37-629B-4544-8820-6D56BA15EF48}" destId="{7986200A-96C2-47A7-876C-14E693578F3D}" srcOrd="0" destOrd="0" presId="urn:microsoft.com/office/officeart/2005/8/layout/default"/>
    <dgm:cxn modelId="{8E7883BC-D6F2-464D-B2F3-14CB2407EC75}" srcId="{3B10BC1E-B76E-407B-B562-AFEC5F4C1020}" destId="{1FC2FD69-CBC8-4DB6-A35D-E9B9B8C67C64}" srcOrd="4" destOrd="0" parTransId="{E5ABDFF8-4517-4650-9BA6-A87A8CC3C3E4}" sibTransId="{2D7F642F-952C-4C15-A9A7-2EC918BA9D79}"/>
    <dgm:cxn modelId="{75C08EC1-99B7-47DD-AE58-04949FB60FB6}" type="presOf" srcId="{4D0E818B-E06D-41FF-A73D-C955C634A4B6}" destId="{D66B542F-E9D5-4960-AE45-3872AA9AA2A2}" srcOrd="0" destOrd="0" presId="urn:microsoft.com/office/officeart/2005/8/layout/default"/>
    <dgm:cxn modelId="{6ED972C6-2782-4339-8687-87C520F99B9B}" type="presOf" srcId="{CDF531ED-F0E6-4D36-8DFA-E2442A0617DE}" destId="{3B3C4EC8-3700-4B33-8B19-2EAFF04E0EF8}" srcOrd="0" destOrd="0" presId="urn:microsoft.com/office/officeart/2005/8/layout/default"/>
    <dgm:cxn modelId="{5AFBCE7B-A9DA-4A75-88E1-1F937E6449E8}" type="presParOf" srcId="{4F3D184C-5D0F-4078-B4BE-0645A367A19E}" destId="{7F0F28AA-5258-4303-ADD0-925CD103E743}" srcOrd="0" destOrd="0" presId="urn:microsoft.com/office/officeart/2005/8/layout/default"/>
    <dgm:cxn modelId="{7C9D4CFE-5903-44B5-9019-A53011E315A2}" type="presParOf" srcId="{4F3D184C-5D0F-4078-B4BE-0645A367A19E}" destId="{22E3CCC8-29AC-4FD0-A331-7B8638C38B15}" srcOrd="1" destOrd="0" presId="urn:microsoft.com/office/officeart/2005/8/layout/default"/>
    <dgm:cxn modelId="{5129558D-3D5D-4320-BBC9-860DDFC148A7}" type="presParOf" srcId="{4F3D184C-5D0F-4078-B4BE-0645A367A19E}" destId="{3B3C4EC8-3700-4B33-8B19-2EAFF04E0EF8}" srcOrd="2" destOrd="0" presId="urn:microsoft.com/office/officeart/2005/8/layout/default"/>
    <dgm:cxn modelId="{BEC5FA8A-5587-4A54-8F14-C4C7691DCF75}" type="presParOf" srcId="{4F3D184C-5D0F-4078-B4BE-0645A367A19E}" destId="{589733E2-0CC7-42B9-BCB9-AC0449F7A1A6}" srcOrd="3" destOrd="0" presId="urn:microsoft.com/office/officeart/2005/8/layout/default"/>
    <dgm:cxn modelId="{08074A9C-5774-4CBA-BC09-E6505B9CF03E}" type="presParOf" srcId="{4F3D184C-5D0F-4078-B4BE-0645A367A19E}" destId="{D66B542F-E9D5-4960-AE45-3872AA9AA2A2}" srcOrd="4" destOrd="0" presId="urn:microsoft.com/office/officeart/2005/8/layout/default"/>
    <dgm:cxn modelId="{E616A86C-96CE-4855-9ACB-17623464AC1A}" type="presParOf" srcId="{4F3D184C-5D0F-4078-B4BE-0645A367A19E}" destId="{126F73D5-8D2F-472F-AF95-184454D3C67B}" srcOrd="5" destOrd="0" presId="urn:microsoft.com/office/officeart/2005/8/layout/default"/>
    <dgm:cxn modelId="{A0ED031E-F70F-430B-8EF5-883416E89ADC}" type="presParOf" srcId="{4F3D184C-5D0F-4078-B4BE-0645A367A19E}" destId="{91EBF017-C2FB-4E7A-A5DB-F861E4342E5A}" srcOrd="6" destOrd="0" presId="urn:microsoft.com/office/officeart/2005/8/layout/default"/>
    <dgm:cxn modelId="{1D8DFD98-9B76-4609-A90F-9A025A3D2F04}" type="presParOf" srcId="{4F3D184C-5D0F-4078-B4BE-0645A367A19E}" destId="{A6C24384-ADE6-468E-A958-B9EF33B179D0}" srcOrd="7" destOrd="0" presId="urn:microsoft.com/office/officeart/2005/8/layout/default"/>
    <dgm:cxn modelId="{AD38F45C-6420-4B52-8D73-3D68BAAB0F94}" type="presParOf" srcId="{4F3D184C-5D0F-4078-B4BE-0645A367A19E}" destId="{C757A67A-D5A7-4B66-B112-B4B8F97FDAB4}" srcOrd="8" destOrd="0" presId="urn:microsoft.com/office/officeart/2005/8/layout/default"/>
    <dgm:cxn modelId="{A527413F-00B4-40B2-BD1E-C3F0DBE0AF6B}" type="presParOf" srcId="{4F3D184C-5D0F-4078-B4BE-0645A367A19E}" destId="{37CA53BD-FE00-4201-9467-3517DCBD3BC1}" srcOrd="9" destOrd="0" presId="urn:microsoft.com/office/officeart/2005/8/layout/default"/>
    <dgm:cxn modelId="{E9892D8D-F993-4C7C-AB73-B64505DDEEB9}" type="presParOf" srcId="{4F3D184C-5D0F-4078-B4BE-0645A367A19E}" destId="{76F77BCF-232F-4CDD-8AD8-99B5C3C788B6}" srcOrd="10" destOrd="0" presId="urn:microsoft.com/office/officeart/2005/8/layout/default"/>
    <dgm:cxn modelId="{568D8682-4262-4D2C-80C3-65E364B982DC}" type="presParOf" srcId="{4F3D184C-5D0F-4078-B4BE-0645A367A19E}" destId="{9D8535F1-972A-4E75-9B83-F7614D38FC93}" srcOrd="11" destOrd="0" presId="urn:microsoft.com/office/officeart/2005/8/layout/default"/>
    <dgm:cxn modelId="{C4CD8F68-5439-4B87-B155-119E9C12F3B5}" type="presParOf" srcId="{4F3D184C-5D0F-4078-B4BE-0645A367A19E}" destId="{7986200A-96C2-47A7-876C-14E693578F3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27EC4-9121-4CE9-9A77-36213FC9632E}" type="doc">
      <dgm:prSet loTypeId="urn:microsoft.com/office/officeart/2005/8/layout/default#1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1ABD18-7A6A-482A-B775-FED15F890C7B}">
      <dgm:prSet phldrT="[Text]" custT="1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GB" sz="1800" b="1" dirty="0">
              <a:solidFill>
                <a:schemeClr val="tx1"/>
              </a:solidFill>
            </a:rPr>
            <a:t>Telephone and on-street interviews in July 2018 </a:t>
          </a:r>
        </a:p>
      </dgm:t>
    </dgm:pt>
    <dgm:pt modelId="{16DF6BAD-F695-4B3B-8635-288B23A2C033}" type="parTrans" cxnId="{AE6F3F53-E2DD-4278-AD2D-D1947BA0BEA2}">
      <dgm:prSet/>
      <dgm:spPr/>
      <dgm:t>
        <a:bodyPr/>
        <a:lstStyle/>
        <a:p>
          <a:pPr>
            <a:lnSpc>
              <a:spcPct val="150000"/>
            </a:lnSpc>
          </a:pPr>
          <a:endParaRPr lang="en-GB" sz="1800">
            <a:solidFill>
              <a:schemeClr val="tx1"/>
            </a:solidFill>
          </a:endParaRPr>
        </a:p>
      </dgm:t>
    </dgm:pt>
    <dgm:pt modelId="{D1BFF6D7-0EC9-4F55-A5E4-8240EB962C32}" type="sibTrans" cxnId="{AE6F3F53-E2DD-4278-AD2D-D1947BA0BEA2}">
      <dgm:prSet/>
      <dgm:spPr/>
      <dgm:t>
        <a:bodyPr/>
        <a:lstStyle/>
        <a:p>
          <a:pPr>
            <a:lnSpc>
              <a:spcPct val="150000"/>
            </a:lnSpc>
          </a:pPr>
          <a:endParaRPr lang="en-GB" sz="1800">
            <a:solidFill>
              <a:schemeClr val="tx1"/>
            </a:solidFill>
          </a:endParaRPr>
        </a:p>
      </dgm:t>
    </dgm:pt>
    <dgm:pt modelId="{24A71809-6DE9-49EC-9F40-D8DBDA1B4AB4}">
      <dgm:prSet phldrT="[Text]" custT="1"/>
      <dgm:spPr>
        <a:solidFill>
          <a:schemeClr val="bg1"/>
        </a:solidFill>
        <a:ln w="38100"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GB" sz="1800" b="1" dirty="0">
              <a:solidFill>
                <a:schemeClr val="tx1"/>
              </a:solidFill>
            </a:rPr>
            <a:t>Residential and businesses targeted in EH6, EH7 and EH15 areas</a:t>
          </a:r>
          <a:endParaRPr lang="en-GB" sz="1800" b="0" dirty="0">
            <a:solidFill>
              <a:schemeClr val="tx1"/>
            </a:solidFill>
          </a:endParaRPr>
        </a:p>
      </dgm:t>
    </dgm:pt>
    <dgm:pt modelId="{0460C21F-3DB6-4ECE-9E76-FD1A7920E140}" type="parTrans" cxnId="{B09C2749-BC78-4CE2-85ED-651EB4920786}">
      <dgm:prSet/>
      <dgm:spPr/>
      <dgm:t>
        <a:bodyPr/>
        <a:lstStyle/>
        <a:p>
          <a:pPr>
            <a:lnSpc>
              <a:spcPct val="150000"/>
            </a:lnSpc>
          </a:pPr>
          <a:endParaRPr lang="en-GB" sz="1800">
            <a:solidFill>
              <a:schemeClr val="tx1"/>
            </a:solidFill>
          </a:endParaRPr>
        </a:p>
      </dgm:t>
    </dgm:pt>
    <dgm:pt modelId="{A16C4F2A-F7F0-45EA-AC34-768771DB0F88}" type="sibTrans" cxnId="{B09C2749-BC78-4CE2-85ED-651EB4920786}">
      <dgm:prSet/>
      <dgm:spPr/>
      <dgm:t>
        <a:bodyPr/>
        <a:lstStyle/>
        <a:p>
          <a:pPr>
            <a:lnSpc>
              <a:spcPct val="150000"/>
            </a:lnSpc>
          </a:pPr>
          <a:endParaRPr lang="en-GB" sz="1800">
            <a:solidFill>
              <a:schemeClr val="tx1"/>
            </a:solidFill>
          </a:endParaRPr>
        </a:p>
      </dgm:t>
    </dgm:pt>
    <dgm:pt modelId="{19F5B71A-ED7D-44F5-B9CE-069021FDF042}">
      <dgm:prSet phldrT="[Text]" custT="1"/>
      <dgm:spPr>
        <a:solidFill>
          <a:schemeClr val="bg1"/>
        </a:solidFill>
        <a:ln w="38100">
          <a:solidFill>
            <a:schemeClr val="accent5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GB" sz="1800" b="1" dirty="0">
              <a:solidFill>
                <a:schemeClr val="tx1"/>
              </a:solidFill>
            </a:rPr>
            <a:t>Research compared results with the last survey in 2006 for comparisons</a:t>
          </a:r>
        </a:p>
      </dgm:t>
    </dgm:pt>
    <dgm:pt modelId="{BF11F09E-F356-446D-8562-28BA51B73221}" type="parTrans" cxnId="{7E9F4529-BFEF-46D5-B835-AF8272FFF569}">
      <dgm:prSet/>
      <dgm:spPr/>
      <dgm:t>
        <a:bodyPr/>
        <a:lstStyle/>
        <a:p>
          <a:pPr>
            <a:lnSpc>
              <a:spcPct val="150000"/>
            </a:lnSpc>
          </a:pPr>
          <a:endParaRPr lang="en-GB" sz="1800">
            <a:solidFill>
              <a:schemeClr val="tx1"/>
            </a:solidFill>
          </a:endParaRPr>
        </a:p>
      </dgm:t>
    </dgm:pt>
    <dgm:pt modelId="{F3108857-7F37-4070-AF51-6D0CFFC1277C}" type="sibTrans" cxnId="{7E9F4529-BFEF-46D5-B835-AF8272FFF569}">
      <dgm:prSet/>
      <dgm:spPr/>
      <dgm:t>
        <a:bodyPr/>
        <a:lstStyle/>
        <a:p>
          <a:pPr>
            <a:lnSpc>
              <a:spcPct val="150000"/>
            </a:lnSpc>
          </a:pPr>
          <a:endParaRPr lang="en-GB" sz="1800">
            <a:solidFill>
              <a:schemeClr val="tx1"/>
            </a:solidFill>
          </a:endParaRPr>
        </a:p>
      </dgm:t>
    </dgm:pt>
    <dgm:pt modelId="{02AB77E9-9AA5-4F7B-82AE-0220CBEFCD23}">
      <dgm:prSet phldrT="[Text]" custT="1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GB" sz="1800" b="1" dirty="0">
              <a:solidFill>
                <a:schemeClr val="tx1"/>
              </a:solidFill>
            </a:rPr>
            <a:t>Total number interviewed: 267</a:t>
          </a:r>
          <a:br>
            <a:rPr lang="en-GB" sz="1800" b="1" dirty="0">
              <a:solidFill>
                <a:schemeClr val="tx1"/>
              </a:solidFill>
            </a:rPr>
          </a:br>
          <a:r>
            <a:rPr lang="en-GB" sz="1800" b="1" dirty="0">
              <a:solidFill>
                <a:schemeClr val="tx1"/>
              </a:solidFill>
            </a:rPr>
            <a:t>Residential: 223</a:t>
          </a:r>
          <a:br>
            <a:rPr lang="en-GB" sz="1800" b="1" dirty="0">
              <a:solidFill>
                <a:schemeClr val="tx1"/>
              </a:solidFill>
            </a:rPr>
          </a:br>
          <a:r>
            <a:rPr lang="en-GB" sz="1800" b="1" dirty="0">
              <a:solidFill>
                <a:schemeClr val="tx1"/>
              </a:solidFill>
            </a:rPr>
            <a:t>Businesses: 44</a:t>
          </a:r>
        </a:p>
        <a:p>
          <a:pPr>
            <a:lnSpc>
              <a:spcPct val="100000"/>
            </a:lnSpc>
          </a:pPr>
          <a:r>
            <a:rPr lang="en-GB" sz="1800" b="1" dirty="0">
              <a:solidFill>
                <a:schemeClr val="tx1"/>
              </a:solidFill>
            </a:rPr>
            <a:t>Interviewing challenges timeframes, data availability, GDPR</a:t>
          </a:r>
        </a:p>
      </dgm:t>
    </dgm:pt>
    <dgm:pt modelId="{EA6920BE-3015-4192-9B9A-749E7FDF2B00}" type="parTrans" cxnId="{05E828CD-111F-4CF8-98B8-30D2E0D042E1}">
      <dgm:prSet/>
      <dgm:spPr/>
      <dgm:t>
        <a:bodyPr/>
        <a:lstStyle/>
        <a:p>
          <a:endParaRPr lang="en-US" sz="1800"/>
        </a:p>
      </dgm:t>
    </dgm:pt>
    <dgm:pt modelId="{5C31E3D3-3902-4972-B200-4A82029571DB}" type="sibTrans" cxnId="{05E828CD-111F-4CF8-98B8-30D2E0D042E1}">
      <dgm:prSet/>
      <dgm:spPr/>
      <dgm:t>
        <a:bodyPr/>
        <a:lstStyle/>
        <a:p>
          <a:endParaRPr lang="en-US" sz="1800"/>
        </a:p>
      </dgm:t>
    </dgm:pt>
    <dgm:pt modelId="{701EB2D1-6BE4-4D0E-B259-268B2B32E866}" type="pres">
      <dgm:prSet presAssocID="{04D27EC4-9121-4CE9-9A77-36213FC9632E}" presName="diagram" presStyleCnt="0">
        <dgm:presLayoutVars>
          <dgm:dir/>
          <dgm:resizeHandles val="exact"/>
        </dgm:presLayoutVars>
      </dgm:prSet>
      <dgm:spPr/>
    </dgm:pt>
    <dgm:pt modelId="{47B2DBCF-230D-48C5-9AD2-E0A19A7114D7}" type="pres">
      <dgm:prSet presAssocID="{F51ABD18-7A6A-482A-B775-FED15F890C7B}" presName="node" presStyleLbl="node1" presStyleIdx="0" presStyleCnt="4" custScaleX="57607" custScaleY="62926" custLinFactNeighborX="4369" custLinFactNeighborY="117">
        <dgm:presLayoutVars>
          <dgm:bulletEnabled val="1"/>
        </dgm:presLayoutVars>
      </dgm:prSet>
      <dgm:spPr>
        <a:prstGeom prst="roundRect">
          <a:avLst/>
        </a:prstGeom>
      </dgm:spPr>
    </dgm:pt>
    <dgm:pt modelId="{DC2F8077-345E-4A9C-8DFB-AB345B34EB4B}" type="pres">
      <dgm:prSet presAssocID="{D1BFF6D7-0EC9-4F55-A5E4-8240EB962C32}" presName="sibTrans" presStyleCnt="0"/>
      <dgm:spPr/>
    </dgm:pt>
    <dgm:pt modelId="{F90CB62F-585D-44E7-9B57-292654DD00B2}" type="pres">
      <dgm:prSet presAssocID="{24A71809-6DE9-49EC-9F40-D8DBDA1B4AB4}" presName="node" presStyleLbl="node1" presStyleIdx="1" presStyleCnt="4" custScaleX="57607" custScaleY="62926">
        <dgm:presLayoutVars>
          <dgm:bulletEnabled val="1"/>
        </dgm:presLayoutVars>
      </dgm:prSet>
      <dgm:spPr>
        <a:prstGeom prst="roundRect">
          <a:avLst/>
        </a:prstGeom>
      </dgm:spPr>
    </dgm:pt>
    <dgm:pt modelId="{EBA807B1-5A7E-4C62-B2E1-27094AD9294A}" type="pres">
      <dgm:prSet presAssocID="{A16C4F2A-F7F0-45EA-AC34-768771DB0F88}" presName="sibTrans" presStyleCnt="0"/>
      <dgm:spPr/>
    </dgm:pt>
    <dgm:pt modelId="{13E41788-EA98-46D9-84E7-C07F511F4D9D}" type="pres">
      <dgm:prSet presAssocID="{19F5B71A-ED7D-44F5-B9CE-069021FDF042}" presName="node" presStyleLbl="node1" presStyleIdx="2" presStyleCnt="4" custScaleX="57607" custScaleY="62926" custLinFactNeighborX="4025" custLinFactNeighborY="-8652">
        <dgm:presLayoutVars>
          <dgm:bulletEnabled val="1"/>
        </dgm:presLayoutVars>
      </dgm:prSet>
      <dgm:spPr>
        <a:prstGeom prst="roundRect">
          <a:avLst/>
        </a:prstGeom>
      </dgm:spPr>
    </dgm:pt>
    <dgm:pt modelId="{862F80DE-DD04-46CD-B665-ED2B8A063333}" type="pres">
      <dgm:prSet presAssocID="{F3108857-7F37-4070-AF51-6D0CFFC1277C}" presName="sibTrans" presStyleCnt="0"/>
      <dgm:spPr/>
    </dgm:pt>
    <dgm:pt modelId="{D523B384-0EC8-4CBD-BBA5-35B2C921FCB0}" type="pres">
      <dgm:prSet presAssocID="{02AB77E9-9AA5-4F7B-82AE-0220CBEFCD23}" presName="node" presStyleLbl="node1" presStyleIdx="3" presStyleCnt="4" custScaleX="57607" custScaleY="62926" custLinFactNeighborX="723" custLinFactNeighborY="-865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E9F4529-BFEF-46D5-B835-AF8272FFF569}" srcId="{04D27EC4-9121-4CE9-9A77-36213FC9632E}" destId="{19F5B71A-ED7D-44F5-B9CE-069021FDF042}" srcOrd="2" destOrd="0" parTransId="{BF11F09E-F356-446D-8562-28BA51B73221}" sibTransId="{F3108857-7F37-4070-AF51-6D0CFFC1277C}"/>
    <dgm:cxn modelId="{B09C2749-BC78-4CE2-85ED-651EB4920786}" srcId="{04D27EC4-9121-4CE9-9A77-36213FC9632E}" destId="{24A71809-6DE9-49EC-9F40-D8DBDA1B4AB4}" srcOrd="1" destOrd="0" parTransId="{0460C21F-3DB6-4ECE-9E76-FD1A7920E140}" sibTransId="{A16C4F2A-F7F0-45EA-AC34-768771DB0F88}"/>
    <dgm:cxn modelId="{AE6F3F53-E2DD-4278-AD2D-D1947BA0BEA2}" srcId="{04D27EC4-9121-4CE9-9A77-36213FC9632E}" destId="{F51ABD18-7A6A-482A-B775-FED15F890C7B}" srcOrd="0" destOrd="0" parTransId="{16DF6BAD-F695-4B3B-8635-288B23A2C033}" sibTransId="{D1BFF6D7-0EC9-4F55-A5E4-8240EB962C32}"/>
    <dgm:cxn modelId="{AA81BF81-77A5-4C20-B994-4C4E4F21401E}" type="presOf" srcId="{F51ABD18-7A6A-482A-B775-FED15F890C7B}" destId="{47B2DBCF-230D-48C5-9AD2-E0A19A7114D7}" srcOrd="0" destOrd="0" presId="urn:microsoft.com/office/officeart/2005/8/layout/default#17"/>
    <dgm:cxn modelId="{A2720B96-CFC7-4DFF-8FB2-655890DBF1E3}" type="presOf" srcId="{02AB77E9-9AA5-4F7B-82AE-0220CBEFCD23}" destId="{D523B384-0EC8-4CBD-BBA5-35B2C921FCB0}" srcOrd="0" destOrd="0" presId="urn:microsoft.com/office/officeart/2005/8/layout/default#17"/>
    <dgm:cxn modelId="{93C76999-AA8C-4089-852F-43AA7986DA53}" type="presOf" srcId="{04D27EC4-9121-4CE9-9A77-36213FC9632E}" destId="{701EB2D1-6BE4-4D0E-B259-268B2B32E866}" srcOrd="0" destOrd="0" presId="urn:microsoft.com/office/officeart/2005/8/layout/default#17"/>
    <dgm:cxn modelId="{EDC8DFCA-64B2-4641-9060-DD840BAFCBE4}" type="presOf" srcId="{24A71809-6DE9-49EC-9F40-D8DBDA1B4AB4}" destId="{F90CB62F-585D-44E7-9B57-292654DD00B2}" srcOrd="0" destOrd="0" presId="urn:microsoft.com/office/officeart/2005/8/layout/default#17"/>
    <dgm:cxn modelId="{05E828CD-111F-4CF8-98B8-30D2E0D042E1}" srcId="{04D27EC4-9121-4CE9-9A77-36213FC9632E}" destId="{02AB77E9-9AA5-4F7B-82AE-0220CBEFCD23}" srcOrd="3" destOrd="0" parTransId="{EA6920BE-3015-4192-9B9A-749E7FDF2B00}" sibTransId="{5C31E3D3-3902-4972-B200-4A82029571DB}"/>
    <dgm:cxn modelId="{ADA9CBE4-DB12-4CA9-AFB7-A45611E751C7}" type="presOf" srcId="{19F5B71A-ED7D-44F5-B9CE-069021FDF042}" destId="{13E41788-EA98-46D9-84E7-C07F511F4D9D}" srcOrd="0" destOrd="0" presId="urn:microsoft.com/office/officeart/2005/8/layout/default#17"/>
    <dgm:cxn modelId="{213018C1-24B1-471B-B9D4-D2D2D54D676A}" type="presParOf" srcId="{701EB2D1-6BE4-4D0E-B259-268B2B32E866}" destId="{47B2DBCF-230D-48C5-9AD2-E0A19A7114D7}" srcOrd="0" destOrd="0" presId="urn:microsoft.com/office/officeart/2005/8/layout/default#17"/>
    <dgm:cxn modelId="{A2768F76-4B76-46B1-82B8-A7E522F2516F}" type="presParOf" srcId="{701EB2D1-6BE4-4D0E-B259-268B2B32E866}" destId="{DC2F8077-345E-4A9C-8DFB-AB345B34EB4B}" srcOrd="1" destOrd="0" presId="urn:microsoft.com/office/officeart/2005/8/layout/default#17"/>
    <dgm:cxn modelId="{AA3F0ACD-2564-410E-B3ED-26EEF1FE52F9}" type="presParOf" srcId="{701EB2D1-6BE4-4D0E-B259-268B2B32E866}" destId="{F90CB62F-585D-44E7-9B57-292654DD00B2}" srcOrd="2" destOrd="0" presId="urn:microsoft.com/office/officeart/2005/8/layout/default#17"/>
    <dgm:cxn modelId="{BA927E71-EB56-43F8-87E9-220AF014A4B9}" type="presParOf" srcId="{701EB2D1-6BE4-4D0E-B259-268B2B32E866}" destId="{EBA807B1-5A7E-4C62-B2E1-27094AD9294A}" srcOrd="3" destOrd="0" presId="urn:microsoft.com/office/officeart/2005/8/layout/default#17"/>
    <dgm:cxn modelId="{B657C9B0-7152-4B8B-A228-9A3032DA96BE}" type="presParOf" srcId="{701EB2D1-6BE4-4D0E-B259-268B2B32E866}" destId="{13E41788-EA98-46D9-84E7-C07F511F4D9D}" srcOrd="4" destOrd="0" presId="urn:microsoft.com/office/officeart/2005/8/layout/default#17"/>
    <dgm:cxn modelId="{30B108DE-8808-415D-822D-C9DFA4C8A72F}" type="presParOf" srcId="{701EB2D1-6BE4-4D0E-B259-268B2B32E866}" destId="{862F80DE-DD04-46CD-B665-ED2B8A063333}" srcOrd="5" destOrd="0" presId="urn:microsoft.com/office/officeart/2005/8/layout/default#17"/>
    <dgm:cxn modelId="{BFC2E741-00A3-4B53-95C1-00BC469D23CE}" type="presParOf" srcId="{701EB2D1-6BE4-4D0E-B259-268B2B32E866}" destId="{D523B384-0EC8-4CBD-BBA5-35B2C921FCB0}" srcOrd="6" destOrd="0" presId="urn:microsoft.com/office/officeart/2005/8/layout/default#17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F28AA-5258-4303-ADD0-925CD103E743}">
      <dsp:nvSpPr>
        <dsp:cNvPr id="0" name=""/>
        <dsp:cNvSpPr/>
      </dsp:nvSpPr>
      <dsp:spPr>
        <a:xfrm>
          <a:off x="561825" y="3629"/>
          <a:ext cx="2145859" cy="128751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39% aware of odour pollution in the area, (45% in 2006)</a:t>
          </a:r>
          <a:endParaRPr lang="en-US" sz="1600" kern="1200" dirty="0"/>
        </a:p>
      </dsp:txBody>
      <dsp:txXfrm>
        <a:off x="624676" y="66480"/>
        <a:ext cx="2020157" cy="1161813"/>
      </dsp:txXfrm>
    </dsp:sp>
    <dsp:sp modelId="{3B3C4EC8-3700-4B33-8B19-2EAFF04E0EF8}">
      <dsp:nvSpPr>
        <dsp:cNvPr id="0" name=""/>
        <dsp:cNvSpPr/>
      </dsp:nvSpPr>
      <dsp:spPr>
        <a:xfrm>
          <a:off x="2922270" y="3629"/>
          <a:ext cx="2145859" cy="128751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Slight reduction in the proportion of people who have experienced odour pollution </a:t>
          </a:r>
          <a:endParaRPr lang="en-US" sz="1600" kern="1200" dirty="0"/>
        </a:p>
      </dsp:txBody>
      <dsp:txXfrm>
        <a:off x="2985121" y="66480"/>
        <a:ext cx="2020157" cy="1161813"/>
      </dsp:txXfrm>
    </dsp:sp>
    <dsp:sp modelId="{D66B542F-E9D5-4960-AE45-3872AA9AA2A2}">
      <dsp:nvSpPr>
        <dsp:cNvPr id="0" name=""/>
        <dsp:cNvSpPr/>
      </dsp:nvSpPr>
      <dsp:spPr>
        <a:xfrm>
          <a:off x="5282715" y="3629"/>
          <a:ext cx="2145859" cy="128751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Fewer respondents stating odour is ‘very offensive’ from 2006</a:t>
          </a:r>
        </a:p>
      </dsp:txBody>
      <dsp:txXfrm>
        <a:off x="5345566" y="66480"/>
        <a:ext cx="2020157" cy="1161813"/>
      </dsp:txXfrm>
    </dsp:sp>
    <dsp:sp modelId="{91EBF017-C2FB-4E7A-A5DB-F861E4342E5A}">
      <dsp:nvSpPr>
        <dsp:cNvPr id="0" name=""/>
        <dsp:cNvSpPr/>
      </dsp:nvSpPr>
      <dsp:spPr>
        <a:xfrm>
          <a:off x="561825" y="1505730"/>
          <a:ext cx="2145859" cy="128751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Greater level of awareness that source of odour is Seafield</a:t>
          </a:r>
        </a:p>
      </dsp:txBody>
      <dsp:txXfrm>
        <a:off x="624676" y="1568581"/>
        <a:ext cx="2020157" cy="1161813"/>
      </dsp:txXfrm>
    </dsp:sp>
    <dsp:sp modelId="{C757A67A-D5A7-4B66-B112-B4B8F97FDAB4}">
      <dsp:nvSpPr>
        <dsp:cNvPr id="0" name=""/>
        <dsp:cNvSpPr/>
      </dsp:nvSpPr>
      <dsp:spPr>
        <a:xfrm>
          <a:off x="2922270" y="1505730"/>
          <a:ext cx="2145859" cy="128751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13% have taken action as a result of the odour (27% in 2006)</a:t>
          </a:r>
        </a:p>
      </dsp:txBody>
      <dsp:txXfrm>
        <a:off x="2985121" y="1568581"/>
        <a:ext cx="2020157" cy="1161813"/>
      </dsp:txXfrm>
    </dsp:sp>
    <dsp:sp modelId="{76F77BCF-232F-4CDD-8AD8-99B5C3C788B6}">
      <dsp:nvSpPr>
        <dsp:cNvPr id="0" name=""/>
        <dsp:cNvSpPr/>
      </dsp:nvSpPr>
      <dsp:spPr>
        <a:xfrm>
          <a:off x="5282715" y="1505730"/>
          <a:ext cx="2145859" cy="128751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9% have made a complaint about the odour (17% in 2006)</a:t>
          </a:r>
        </a:p>
      </dsp:txBody>
      <dsp:txXfrm>
        <a:off x="5345566" y="1568581"/>
        <a:ext cx="2020157" cy="1161813"/>
      </dsp:txXfrm>
    </dsp:sp>
    <dsp:sp modelId="{7986200A-96C2-47A7-876C-14E693578F3D}">
      <dsp:nvSpPr>
        <dsp:cNvPr id="0" name=""/>
        <dsp:cNvSpPr/>
      </dsp:nvSpPr>
      <dsp:spPr>
        <a:xfrm>
          <a:off x="2922270" y="3007832"/>
          <a:ext cx="2145859" cy="128751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26% noticed a reduction in odour in last five years, 40% have not</a:t>
          </a:r>
        </a:p>
      </dsp:txBody>
      <dsp:txXfrm>
        <a:off x="2985121" y="3070683"/>
        <a:ext cx="2020157" cy="1161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2DBCF-230D-48C5-9AD2-E0A19A7114D7}">
      <dsp:nvSpPr>
        <dsp:cNvPr id="0" name=""/>
        <dsp:cNvSpPr/>
      </dsp:nvSpPr>
      <dsp:spPr>
        <a:xfrm>
          <a:off x="506840" y="6744"/>
          <a:ext cx="3690349" cy="2418653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Telephone and on-street interviews in July 2018 </a:t>
          </a:r>
        </a:p>
      </dsp:txBody>
      <dsp:txXfrm>
        <a:off x="624909" y="124813"/>
        <a:ext cx="3454211" cy="2182515"/>
      </dsp:txXfrm>
    </dsp:sp>
    <dsp:sp modelId="{F90CB62F-585D-44E7-9B57-292654DD00B2}">
      <dsp:nvSpPr>
        <dsp:cNvPr id="0" name=""/>
        <dsp:cNvSpPr/>
      </dsp:nvSpPr>
      <dsp:spPr>
        <a:xfrm>
          <a:off x="4557916" y="2247"/>
          <a:ext cx="3690349" cy="2418653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Residential and businesses targeted in EH6, EH7 and EH15 areas</a:t>
          </a:r>
          <a:endParaRPr lang="en-GB" sz="1800" b="0" kern="1200" dirty="0">
            <a:solidFill>
              <a:schemeClr val="tx1"/>
            </a:solidFill>
          </a:endParaRPr>
        </a:p>
      </dsp:txBody>
      <dsp:txXfrm>
        <a:off x="4675985" y="120316"/>
        <a:ext cx="3454211" cy="2182515"/>
      </dsp:txXfrm>
    </dsp:sp>
    <dsp:sp modelId="{13E41788-EA98-46D9-84E7-C07F511F4D9D}">
      <dsp:nvSpPr>
        <dsp:cNvPr id="0" name=""/>
        <dsp:cNvSpPr/>
      </dsp:nvSpPr>
      <dsp:spPr>
        <a:xfrm>
          <a:off x="484803" y="2728956"/>
          <a:ext cx="3690349" cy="2418653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Research compared results with the last survey in 2006 for comparisons</a:t>
          </a:r>
        </a:p>
      </dsp:txBody>
      <dsp:txXfrm>
        <a:off x="602872" y="2847025"/>
        <a:ext cx="3454211" cy="2182515"/>
      </dsp:txXfrm>
    </dsp:sp>
    <dsp:sp modelId="{D523B384-0EC8-4CBD-BBA5-35B2C921FCB0}">
      <dsp:nvSpPr>
        <dsp:cNvPr id="0" name=""/>
        <dsp:cNvSpPr/>
      </dsp:nvSpPr>
      <dsp:spPr>
        <a:xfrm>
          <a:off x="4604232" y="2728956"/>
          <a:ext cx="3690349" cy="2418653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Total number interviewed: 267</a:t>
          </a:r>
          <a:br>
            <a:rPr lang="en-GB" sz="1800" b="1" kern="1200" dirty="0">
              <a:solidFill>
                <a:schemeClr val="tx1"/>
              </a:solidFill>
            </a:rPr>
          </a:br>
          <a:r>
            <a:rPr lang="en-GB" sz="1800" b="1" kern="1200" dirty="0">
              <a:solidFill>
                <a:schemeClr val="tx1"/>
              </a:solidFill>
            </a:rPr>
            <a:t>Residential: 223</a:t>
          </a:r>
          <a:br>
            <a:rPr lang="en-GB" sz="1800" b="1" kern="1200" dirty="0">
              <a:solidFill>
                <a:schemeClr val="tx1"/>
              </a:solidFill>
            </a:rPr>
          </a:br>
          <a:r>
            <a:rPr lang="en-GB" sz="1800" b="1" kern="1200" dirty="0">
              <a:solidFill>
                <a:schemeClr val="tx1"/>
              </a:solidFill>
            </a:rPr>
            <a:t>Businesses: 44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Interviewing challenges timeframes, data availability, GDPR</a:t>
          </a:r>
        </a:p>
      </dsp:txBody>
      <dsp:txXfrm>
        <a:off x="4722301" y="2847025"/>
        <a:ext cx="3454211" cy="2182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0255E-3311-40A8-BCF2-06DCBC87C5A5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4D8D3-3796-4902-9143-FBA33BA3D8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8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6248-B05A-4C48-8B83-B9D4C90EAE99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A9D16-424E-4E90-93B0-FC1204CCEE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05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xplain_Brand_Identity_RG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30" y="317610"/>
            <a:ext cx="1457685" cy="741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30" y="1609232"/>
            <a:ext cx="6795850" cy="4535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7851" y="1571132"/>
            <a:ext cx="3011849" cy="299767"/>
          </a:xfrm>
        </p:spPr>
        <p:txBody>
          <a:bodyPr lIns="0" tIns="0" rIns="0" bIns="0" anchor="t" anchorCtr="0">
            <a:noAutofit/>
          </a:bodyPr>
          <a:lstStyle>
            <a:lvl1pPr>
              <a:defRPr sz="1600" baseline="0">
                <a:solidFill>
                  <a:srgbClr val="E0684B"/>
                </a:solidFill>
              </a:defRPr>
            </a:lvl1pPr>
          </a:lstStyle>
          <a:p>
            <a:r>
              <a:rPr lang="en-GB" dirty="0"/>
              <a:t>Client name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1" y="1904189"/>
            <a:ext cx="3011279" cy="483411"/>
          </a:xfrm>
        </p:spPr>
        <p:txBody>
          <a:bodyPr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400" b="0" i="0">
                <a:latin typeface="Calibri"/>
                <a:cs typeface="Calibri"/>
              </a:defRPr>
            </a:lvl2pPr>
            <a:lvl3pPr marL="914400" indent="0">
              <a:buNone/>
              <a:defRPr sz="1400" b="0" i="0">
                <a:latin typeface="Calibri"/>
                <a:cs typeface="Calibri"/>
              </a:defRPr>
            </a:lvl3pPr>
            <a:lvl4pPr marL="1371600" indent="0">
              <a:buNone/>
              <a:defRPr sz="1400" b="0" i="0">
                <a:latin typeface="Calibri"/>
                <a:cs typeface="Calibri"/>
              </a:defRPr>
            </a:lvl4pPr>
            <a:lvl5pPr marL="1828800" indent="0">
              <a:buNone/>
              <a:defRPr sz="1400" b="0" i="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Type in the title of your project into this box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017563" y="2831336"/>
            <a:ext cx="3010991" cy="26820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rgbClr val="00C6D7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017067" y="2489200"/>
            <a:ext cx="3011487" cy="304036"/>
          </a:xfrm>
        </p:spPr>
        <p:txBody>
          <a:bodyPr lIns="0">
            <a:noAutofit/>
          </a:bodyPr>
          <a:lstStyle>
            <a:lvl1pPr indent="0" algn="l">
              <a:buNone/>
              <a:defRPr sz="1600">
                <a:solidFill>
                  <a:schemeClr val="accent2"/>
                </a:solidFill>
              </a:defRPr>
            </a:lvl1pPr>
            <a:lvl2pPr indent="0" algn="l">
              <a:buNone/>
              <a:defRPr sz="1600">
                <a:solidFill>
                  <a:schemeClr val="accent2"/>
                </a:solidFill>
              </a:defRPr>
            </a:lvl2pPr>
            <a:lvl3pPr indent="0" algn="l">
              <a:buNone/>
              <a:defRPr sz="1600">
                <a:solidFill>
                  <a:schemeClr val="accent2"/>
                </a:solidFill>
              </a:defRPr>
            </a:lvl3pPr>
            <a:lvl4pPr indent="0" algn="l">
              <a:buNone/>
              <a:defRPr sz="1600">
                <a:solidFill>
                  <a:schemeClr val="accent2"/>
                </a:solidFill>
              </a:defRPr>
            </a:lvl4pPr>
            <a:lvl5pPr marL="0" indent="0" algn="l"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2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60066" y="0"/>
            <a:ext cx="9284512" cy="6933080"/>
          </a:xfrm>
          <a:prstGeom prst="rect">
            <a:avLst/>
          </a:prstGeom>
          <a:solidFill>
            <a:srgbClr val="00C6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223945" cy="31958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614691" y="3671786"/>
            <a:ext cx="2427935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8882" y="3964796"/>
            <a:ext cx="3252109" cy="267911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54425" y="6297017"/>
            <a:ext cx="0" cy="381507"/>
          </a:xfrm>
          <a:prstGeom prst="line">
            <a:avLst/>
          </a:prstGeom>
          <a:ln w="57150" cmpd="sng">
            <a:solidFill>
              <a:srgbClr val="E068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789" y="6333313"/>
            <a:ext cx="1156125" cy="3106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898670" y="6297017"/>
            <a:ext cx="0" cy="381507"/>
          </a:xfrm>
          <a:prstGeom prst="line">
            <a:avLst/>
          </a:prstGeom>
          <a:ln w="57150" cmpd="sng">
            <a:solidFill>
              <a:srgbClr val="EEA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6211" y="6333312"/>
            <a:ext cx="1475355" cy="310601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3915808" y="6297017"/>
            <a:ext cx="0" cy="381507"/>
          </a:xfrm>
          <a:prstGeom prst="line">
            <a:avLst/>
          </a:prstGeom>
          <a:ln w="57150" cmpd="sng">
            <a:solidFill>
              <a:srgbClr val="C9DD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45861" y="6297017"/>
            <a:ext cx="3815070" cy="3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52270" y="1890228"/>
            <a:ext cx="8494618" cy="365862"/>
          </a:xfrm>
        </p:spPr>
        <p:txBody>
          <a:bodyPr lIns="0" tIns="0" rIns="0" bIns="0" anchor="t" anchorCtr="0">
            <a:noAutofit/>
          </a:bodyPr>
          <a:lstStyle>
            <a:lvl1pPr>
              <a:defRPr sz="2400">
                <a:solidFill>
                  <a:srgbClr val="E0684B"/>
                </a:solidFill>
              </a:defRPr>
            </a:lvl1pPr>
          </a:lstStyle>
          <a:p>
            <a:r>
              <a:rPr lang="en-GB" dirty="0"/>
              <a:t>Section break title</a:t>
            </a:r>
            <a:endParaRPr lang="en-US" dirty="0"/>
          </a:p>
        </p:txBody>
      </p:sp>
      <p:pic>
        <p:nvPicPr>
          <p:cNvPr id="5" name="Picture 4" descr="Explain_Brand_Identity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203" y="300321"/>
            <a:ext cx="1457685" cy="741591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52880" y="2376981"/>
            <a:ext cx="8494007" cy="3010814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400" b="0" i="0">
                <a:latin typeface="Calibri"/>
                <a:cs typeface="Calibri"/>
              </a:defRPr>
            </a:lvl2pPr>
            <a:lvl3pPr marL="914400" indent="0">
              <a:buNone/>
              <a:defRPr sz="1400" b="0" i="0">
                <a:latin typeface="Calibri"/>
                <a:cs typeface="Calibri"/>
              </a:defRPr>
            </a:lvl3pPr>
            <a:lvl4pPr marL="1371600" indent="0">
              <a:buNone/>
              <a:defRPr sz="1400" b="0" i="0">
                <a:latin typeface="Calibri"/>
                <a:cs typeface="Calibri"/>
              </a:defRPr>
            </a:lvl4pPr>
            <a:lvl5pPr marL="1828800" indent="0">
              <a:buNone/>
              <a:defRPr sz="1400" b="0" i="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Overview of section description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270" y="1800000"/>
            <a:ext cx="8494618" cy="0"/>
          </a:xfrm>
          <a:prstGeom prst="line">
            <a:avLst/>
          </a:prstGeom>
          <a:ln w="9525" cmpd="sng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2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lain_Brand_Identity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717" y="6100767"/>
            <a:ext cx="1019171" cy="5184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10890" y="140689"/>
            <a:ext cx="0" cy="318410"/>
          </a:xfrm>
          <a:prstGeom prst="line">
            <a:avLst/>
          </a:prstGeom>
          <a:ln w="57150" cmpd="sng">
            <a:solidFill>
              <a:srgbClr val="E068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09907" y="109137"/>
            <a:ext cx="7990401" cy="318410"/>
          </a:xfrm>
        </p:spPr>
        <p:txBody>
          <a:bodyPr lIns="0" tIns="0" rIns="0" bIns="0" anchor="ctr" anchorCtr="0">
            <a:noAutofit/>
          </a:bodyPr>
          <a:lstStyle>
            <a:lvl1pPr algn="l">
              <a:defRPr sz="2400" baseline="0">
                <a:solidFill>
                  <a:srgbClr val="E0684B"/>
                </a:solidFill>
              </a:defRPr>
            </a:lvl1pPr>
          </a:lstStyle>
          <a:p>
            <a:r>
              <a:rPr lang="en-GB" dirty="0"/>
              <a:t>Main slide 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10889" y="741512"/>
            <a:ext cx="8089419" cy="5285245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25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5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5000"/>
              </a:lnSpc>
              <a:buNone/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6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plain_Brand_Identity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717" y="6100767"/>
            <a:ext cx="1019171" cy="518499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01114" y="741512"/>
            <a:ext cx="8245773" cy="5269469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0890" y="140689"/>
            <a:ext cx="0" cy="318410"/>
          </a:xfrm>
          <a:prstGeom prst="line">
            <a:avLst/>
          </a:prstGeom>
          <a:ln w="57150" cmpd="sng">
            <a:solidFill>
              <a:srgbClr val="E068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09907" y="109137"/>
            <a:ext cx="7990401" cy="318410"/>
          </a:xfrm>
        </p:spPr>
        <p:txBody>
          <a:bodyPr lIns="0" tIns="0" rIns="0" bIns="0" anchor="ctr" anchorCtr="0">
            <a:noAutofit/>
          </a:bodyPr>
          <a:lstStyle>
            <a:lvl1pPr algn="l">
              <a:defRPr sz="2400" baseline="0">
                <a:solidFill>
                  <a:srgbClr val="E0684B"/>
                </a:solidFill>
              </a:defRPr>
            </a:lvl1pPr>
          </a:lstStyle>
          <a:p>
            <a:r>
              <a:rPr lang="en-GB" dirty="0"/>
              <a:t>Main 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3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60066" y="0"/>
            <a:ext cx="9284512" cy="6933080"/>
          </a:xfrm>
          <a:prstGeom prst="rect">
            <a:avLst/>
          </a:prstGeom>
          <a:solidFill>
            <a:srgbClr val="00C6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223945" cy="31958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614691" y="3671786"/>
            <a:ext cx="2427935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882" y="3964796"/>
            <a:ext cx="3252109" cy="267911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54425" y="6297017"/>
            <a:ext cx="0" cy="381507"/>
          </a:xfrm>
          <a:prstGeom prst="line">
            <a:avLst/>
          </a:prstGeom>
          <a:ln w="57150" cmpd="sng">
            <a:solidFill>
              <a:srgbClr val="E068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789" y="6333313"/>
            <a:ext cx="1156125" cy="3106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898670" y="6297017"/>
            <a:ext cx="0" cy="381507"/>
          </a:xfrm>
          <a:prstGeom prst="line">
            <a:avLst/>
          </a:prstGeom>
          <a:ln w="57150" cmpd="sng">
            <a:solidFill>
              <a:srgbClr val="EEA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6211" y="6333312"/>
            <a:ext cx="1475355" cy="310601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3915808" y="6297017"/>
            <a:ext cx="0" cy="381507"/>
          </a:xfrm>
          <a:prstGeom prst="line">
            <a:avLst/>
          </a:prstGeom>
          <a:ln w="57150" cmpd="sng">
            <a:solidFill>
              <a:srgbClr val="C9DD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45861" y="6297017"/>
            <a:ext cx="3815070" cy="3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2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xplain_Brand_Identity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0" y="317610"/>
            <a:ext cx="1457685" cy="741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130" y="1609232"/>
            <a:ext cx="6795850" cy="4535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7851" y="1571132"/>
            <a:ext cx="3011849" cy="299767"/>
          </a:xfrm>
        </p:spPr>
        <p:txBody>
          <a:bodyPr lIns="0" tIns="0" rIns="0" bIns="0" anchor="t" anchorCtr="0">
            <a:noAutofit/>
          </a:bodyPr>
          <a:lstStyle>
            <a:lvl1pPr>
              <a:defRPr sz="1600" baseline="0">
                <a:solidFill>
                  <a:srgbClr val="E0684B"/>
                </a:solidFill>
              </a:defRPr>
            </a:lvl1pPr>
          </a:lstStyle>
          <a:p>
            <a:r>
              <a:rPr lang="en-GB" dirty="0"/>
              <a:t>Client name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1" y="1904189"/>
            <a:ext cx="3011279" cy="483411"/>
          </a:xfrm>
        </p:spPr>
        <p:txBody>
          <a:bodyPr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400" b="0" i="0">
                <a:latin typeface="Calibri"/>
                <a:cs typeface="Calibri"/>
              </a:defRPr>
            </a:lvl2pPr>
            <a:lvl3pPr marL="914400" indent="0">
              <a:buNone/>
              <a:defRPr sz="1400" b="0" i="0">
                <a:latin typeface="Calibri"/>
                <a:cs typeface="Calibri"/>
              </a:defRPr>
            </a:lvl3pPr>
            <a:lvl4pPr marL="1371600" indent="0">
              <a:buNone/>
              <a:defRPr sz="1400" b="0" i="0">
                <a:latin typeface="Calibri"/>
                <a:cs typeface="Calibri"/>
              </a:defRPr>
            </a:lvl4pPr>
            <a:lvl5pPr marL="1828800" indent="0">
              <a:buNone/>
              <a:defRPr sz="1400" b="0" i="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Type in the title of your project into this box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017563" y="2831336"/>
            <a:ext cx="3010991" cy="26820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rgbClr val="00C6D7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017067" y="2489200"/>
            <a:ext cx="3011487" cy="304036"/>
          </a:xfrm>
        </p:spPr>
        <p:txBody>
          <a:bodyPr lIns="0">
            <a:noAutofit/>
          </a:bodyPr>
          <a:lstStyle>
            <a:lvl1pPr indent="0" algn="l">
              <a:buNone/>
              <a:defRPr sz="1600">
                <a:solidFill>
                  <a:schemeClr val="accent2"/>
                </a:solidFill>
              </a:defRPr>
            </a:lvl1pPr>
            <a:lvl2pPr indent="0" algn="l">
              <a:buNone/>
              <a:defRPr sz="1600">
                <a:solidFill>
                  <a:schemeClr val="accent2"/>
                </a:solidFill>
              </a:defRPr>
            </a:lvl2pPr>
            <a:lvl3pPr indent="0" algn="l">
              <a:buNone/>
              <a:defRPr sz="1600">
                <a:solidFill>
                  <a:schemeClr val="accent2"/>
                </a:solidFill>
              </a:defRPr>
            </a:lvl3pPr>
            <a:lvl4pPr indent="0" algn="l">
              <a:buNone/>
              <a:defRPr sz="1600">
                <a:solidFill>
                  <a:schemeClr val="accent2"/>
                </a:solidFill>
              </a:defRPr>
            </a:lvl4pPr>
            <a:lvl5pPr marL="0" indent="0" algn="l"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5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52270" y="1890228"/>
            <a:ext cx="8494618" cy="365862"/>
          </a:xfrm>
        </p:spPr>
        <p:txBody>
          <a:bodyPr lIns="0" tIns="0" rIns="0" bIns="0" anchor="t" anchorCtr="0">
            <a:noAutofit/>
          </a:bodyPr>
          <a:lstStyle>
            <a:lvl1pPr>
              <a:defRPr sz="2400">
                <a:solidFill>
                  <a:srgbClr val="E0684B"/>
                </a:solidFill>
              </a:defRPr>
            </a:lvl1pPr>
          </a:lstStyle>
          <a:p>
            <a:r>
              <a:rPr lang="en-GB" dirty="0"/>
              <a:t>Section break title</a:t>
            </a:r>
            <a:endParaRPr lang="en-US" dirty="0"/>
          </a:p>
        </p:txBody>
      </p:sp>
      <p:pic>
        <p:nvPicPr>
          <p:cNvPr id="5" name="Picture 4" descr="Explain_Brand_Identity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03" y="300321"/>
            <a:ext cx="1457685" cy="741591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52880" y="2376981"/>
            <a:ext cx="8494007" cy="3010814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400" b="0" i="0">
                <a:latin typeface="Calibri"/>
                <a:cs typeface="Calibri"/>
              </a:defRPr>
            </a:lvl2pPr>
            <a:lvl3pPr marL="914400" indent="0">
              <a:buNone/>
              <a:defRPr sz="1400" b="0" i="0">
                <a:latin typeface="Calibri"/>
                <a:cs typeface="Calibri"/>
              </a:defRPr>
            </a:lvl3pPr>
            <a:lvl4pPr marL="1371600" indent="0">
              <a:buNone/>
              <a:defRPr sz="1400" b="0" i="0">
                <a:latin typeface="Calibri"/>
                <a:cs typeface="Calibri"/>
              </a:defRPr>
            </a:lvl4pPr>
            <a:lvl5pPr marL="1828800" indent="0">
              <a:buNone/>
              <a:defRPr sz="1400" b="0" i="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Overview of section description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270" y="1800000"/>
            <a:ext cx="8494618" cy="0"/>
          </a:xfrm>
          <a:prstGeom prst="line">
            <a:avLst/>
          </a:prstGeom>
          <a:ln w="9525" cmpd="sng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4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lain_Brand_Identity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17" y="6100767"/>
            <a:ext cx="1019171" cy="5184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10890" y="140689"/>
            <a:ext cx="0" cy="318410"/>
          </a:xfrm>
          <a:prstGeom prst="line">
            <a:avLst/>
          </a:prstGeom>
          <a:ln w="57150" cmpd="sng">
            <a:solidFill>
              <a:srgbClr val="E068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09907" y="109137"/>
            <a:ext cx="7990401" cy="318410"/>
          </a:xfrm>
        </p:spPr>
        <p:txBody>
          <a:bodyPr lIns="0" tIns="0" rIns="0" bIns="0" anchor="ctr" anchorCtr="0">
            <a:noAutofit/>
          </a:bodyPr>
          <a:lstStyle>
            <a:lvl1pPr algn="l">
              <a:defRPr sz="2400" baseline="0">
                <a:solidFill>
                  <a:srgbClr val="E0684B"/>
                </a:solidFill>
              </a:defRPr>
            </a:lvl1pPr>
          </a:lstStyle>
          <a:p>
            <a:r>
              <a:rPr lang="en-GB" dirty="0"/>
              <a:t>Main slide 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10889" y="741512"/>
            <a:ext cx="8089419" cy="5285245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25000"/>
              </a:lnSpc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5000"/>
              </a:lnSpc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5000"/>
              </a:lnSpc>
              <a:buNone/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8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plain_Brand_Identity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17" y="6100767"/>
            <a:ext cx="1019171" cy="518499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01114" y="741512"/>
            <a:ext cx="8245773" cy="5269469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Bullet 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0890" y="140689"/>
            <a:ext cx="0" cy="318410"/>
          </a:xfrm>
          <a:prstGeom prst="line">
            <a:avLst/>
          </a:prstGeom>
          <a:ln w="57150" cmpd="sng">
            <a:solidFill>
              <a:srgbClr val="E068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09907" y="109137"/>
            <a:ext cx="7990401" cy="318410"/>
          </a:xfrm>
        </p:spPr>
        <p:txBody>
          <a:bodyPr lIns="0" tIns="0" rIns="0" bIns="0" anchor="ctr" anchorCtr="0">
            <a:noAutofit/>
          </a:bodyPr>
          <a:lstStyle>
            <a:lvl1pPr algn="l">
              <a:defRPr sz="2400" baseline="0">
                <a:solidFill>
                  <a:srgbClr val="E0684B"/>
                </a:solidFill>
              </a:defRPr>
            </a:lvl1pPr>
          </a:lstStyle>
          <a:p>
            <a:r>
              <a:rPr lang="en-GB" dirty="0"/>
              <a:t>Main 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1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145"/>
            <a:ext cx="8229600" cy="90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6938"/>
            <a:ext cx="8229600" cy="362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3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0684B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lnSpc>
          <a:spcPct val="125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5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5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5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5000"/>
        </a:lnSpc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145"/>
            <a:ext cx="8229600" cy="90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6938"/>
            <a:ext cx="8229600" cy="362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2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0684B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lnSpc>
          <a:spcPct val="125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5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5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5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5000"/>
        </a:lnSpc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Scottish Water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17851" y="1838814"/>
            <a:ext cx="3011279" cy="305611"/>
          </a:xfrm>
        </p:spPr>
        <p:txBody>
          <a:bodyPr/>
          <a:lstStyle/>
          <a:p>
            <a:r>
              <a:rPr lang="en-US" dirty="0"/>
              <a:t>Seafield customer survey</a:t>
            </a: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17563" y="2409153"/>
            <a:ext cx="3010991" cy="268208"/>
          </a:xfrm>
        </p:spPr>
        <p:txBody>
          <a:bodyPr/>
          <a:lstStyle/>
          <a:p>
            <a:r>
              <a:rPr lang="en-US" dirty="0"/>
              <a:t>September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8997" y="2084247"/>
            <a:ext cx="301070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High level overview of research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9905" y="119267"/>
            <a:ext cx="7990401" cy="318410"/>
          </a:xfrm>
        </p:spPr>
        <p:txBody>
          <a:bodyPr/>
          <a:lstStyle/>
          <a:p>
            <a:r>
              <a:rPr lang="en-GB" dirty="0"/>
              <a:t>Objectives of the research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0398BF-B3DE-4C7B-9DDC-8FAECA928F78}"/>
              </a:ext>
            </a:extLst>
          </p:cNvPr>
          <p:cNvGrpSpPr/>
          <p:nvPr/>
        </p:nvGrpSpPr>
        <p:grpSpPr>
          <a:xfrm>
            <a:off x="450376" y="1753232"/>
            <a:ext cx="8249929" cy="3351533"/>
            <a:chOff x="450376" y="1753232"/>
            <a:chExt cx="8249929" cy="335153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6DBBF40-2AD7-44A1-9BDE-154372EAFEDB}"/>
                </a:ext>
              </a:extLst>
            </p:cNvPr>
            <p:cNvSpPr/>
            <p:nvPr/>
          </p:nvSpPr>
          <p:spPr>
            <a:xfrm>
              <a:off x="450376" y="1753232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Residents' awareness and experiences of odour from the treatment works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47B6ED-92BE-43B5-B48B-CC5AB8970487}"/>
                </a:ext>
              </a:extLst>
            </p:cNvPr>
            <p:cNvSpPr/>
            <p:nvPr/>
          </p:nvSpPr>
          <p:spPr>
            <a:xfrm>
              <a:off x="3286289" y="1753232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Impact of any odour experiences on residents' daily lives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3C4B1A8-D803-427B-9BF7-2595A9B1793C}"/>
                </a:ext>
              </a:extLst>
            </p:cNvPr>
            <p:cNvSpPr/>
            <p:nvPr/>
          </p:nvSpPr>
          <p:spPr>
            <a:xfrm>
              <a:off x="6122202" y="1753232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Specific details of odour including timing, duration and severity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A891A0-803A-4EDA-8B2D-77FA37B41C91}"/>
                </a:ext>
              </a:extLst>
            </p:cNvPr>
            <p:cNvSpPr/>
            <p:nvPr/>
          </p:nvSpPr>
          <p:spPr>
            <a:xfrm>
              <a:off x="450376" y="3557904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Perceptions on whether the odour has changed / improved over time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9F58FD7-85A8-4454-BF31-4C22EAB76D7F}"/>
                </a:ext>
              </a:extLst>
            </p:cNvPr>
            <p:cNvSpPr/>
            <p:nvPr/>
          </p:nvSpPr>
          <p:spPr>
            <a:xfrm>
              <a:off x="3286289" y="3557904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Perceptions of causes of odour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7F808C-CB18-4B71-9733-99EA79AF7559}"/>
                </a:ext>
              </a:extLst>
            </p:cNvPr>
            <p:cNvSpPr/>
            <p:nvPr/>
          </p:nvSpPr>
          <p:spPr>
            <a:xfrm>
              <a:off x="6122202" y="3557904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Levels of satisfaction of communication from Seafield and levels of complaints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59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9905" y="119267"/>
            <a:ext cx="7990401" cy="318410"/>
          </a:xfrm>
        </p:spPr>
        <p:txBody>
          <a:bodyPr/>
          <a:lstStyle/>
          <a:p>
            <a:r>
              <a:rPr lang="en-GB" dirty="0"/>
              <a:t>Executive summary of key points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8564F1-7842-4999-8EBF-777B7FBCE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705309"/>
              </p:ext>
            </p:extLst>
          </p:nvPr>
        </p:nvGraphicFramePr>
        <p:xfrm>
          <a:off x="576800" y="1279511"/>
          <a:ext cx="7990400" cy="429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0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Research method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27B0FB-3257-4649-B28C-4EFBB3971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456902"/>
              </p:ext>
            </p:extLst>
          </p:nvPr>
        </p:nvGraphicFramePr>
        <p:xfrm>
          <a:off x="225082" y="700028"/>
          <a:ext cx="8475225" cy="548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24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results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ECB8BF-FF88-4EBF-B6E5-F43879872EBF}"/>
              </a:ext>
            </a:extLst>
          </p:cNvPr>
          <p:cNvSpPr/>
          <p:nvPr/>
        </p:nvSpPr>
        <p:spPr>
          <a:xfrm>
            <a:off x="813722" y="735360"/>
            <a:ext cx="2283820" cy="1496815"/>
          </a:xfrm>
          <a:custGeom>
            <a:avLst/>
            <a:gdLst>
              <a:gd name="connsiteX0" fmla="*/ 0 w 2283820"/>
              <a:gd name="connsiteY0" fmla="*/ 249474 h 1496815"/>
              <a:gd name="connsiteX1" fmla="*/ 249474 w 2283820"/>
              <a:gd name="connsiteY1" fmla="*/ 0 h 1496815"/>
              <a:gd name="connsiteX2" fmla="*/ 2034346 w 2283820"/>
              <a:gd name="connsiteY2" fmla="*/ 0 h 1496815"/>
              <a:gd name="connsiteX3" fmla="*/ 2283820 w 2283820"/>
              <a:gd name="connsiteY3" fmla="*/ 249474 h 1496815"/>
              <a:gd name="connsiteX4" fmla="*/ 2283820 w 2283820"/>
              <a:gd name="connsiteY4" fmla="*/ 1247341 h 1496815"/>
              <a:gd name="connsiteX5" fmla="*/ 2034346 w 2283820"/>
              <a:gd name="connsiteY5" fmla="*/ 1496815 h 1496815"/>
              <a:gd name="connsiteX6" fmla="*/ 249474 w 2283820"/>
              <a:gd name="connsiteY6" fmla="*/ 1496815 h 1496815"/>
              <a:gd name="connsiteX7" fmla="*/ 0 w 2283820"/>
              <a:gd name="connsiteY7" fmla="*/ 1247341 h 1496815"/>
              <a:gd name="connsiteX8" fmla="*/ 0 w 2283820"/>
              <a:gd name="connsiteY8" fmla="*/ 249474 h 14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820" h="1496815">
                <a:moveTo>
                  <a:pt x="0" y="249474"/>
                </a:moveTo>
                <a:cubicBezTo>
                  <a:pt x="0" y="111693"/>
                  <a:pt x="111693" y="0"/>
                  <a:pt x="249474" y="0"/>
                </a:cubicBezTo>
                <a:lnTo>
                  <a:pt x="2034346" y="0"/>
                </a:lnTo>
                <a:cubicBezTo>
                  <a:pt x="2172127" y="0"/>
                  <a:pt x="2283820" y="111693"/>
                  <a:pt x="2283820" y="249474"/>
                </a:cubicBezTo>
                <a:lnTo>
                  <a:pt x="2283820" y="1247341"/>
                </a:lnTo>
                <a:cubicBezTo>
                  <a:pt x="2283820" y="1385122"/>
                  <a:pt x="2172127" y="1496815"/>
                  <a:pt x="2034346" y="1496815"/>
                </a:cubicBezTo>
                <a:lnTo>
                  <a:pt x="249474" y="1496815"/>
                </a:lnTo>
                <a:cubicBezTo>
                  <a:pt x="111693" y="1496815"/>
                  <a:pt x="0" y="1385122"/>
                  <a:pt x="0" y="1247341"/>
                </a:cubicBezTo>
                <a:lnTo>
                  <a:pt x="0" y="24947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18" tIns="130218" rIns="130218" bIns="130218" numCol="1" spcCol="1270" anchor="ctr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1" kern="1200" dirty="0">
                <a:solidFill>
                  <a:schemeClr val="tx1"/>
                </a:solidFill>
              </a:rPr>
              <a:t>39% are aware of odour pollution within the area</a:t>
            </a:r>
            <a:endParaRPr lang="en-GB" sz="1500" b="0" kern="1200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528ADE-FE34-4ED3-88F8-750EDA8741DF}"/>
              </a:ext>
            </a:extLst>
          </p:cNvPr>
          <p:cNvSpPr/>
          <p:nvPr/>
        </p:nvSpPr>
        <p:spPr>
          <a:xfrm>
            <a:off x="3320784" y="732577"/>
            <a:ext cx="2283820" cy="1496815"/>
          </a:xfrm>
          <a:custGeom>
            <a:avLst/>
            <a:gdLst>
              <a:gd name="connsiteX0" fmla="*/ 0 w 2283820"/>
              <a:gd name="connsiteY0" fmla="*/ 249474 h 1496815"/>
              <a:gd name="connsiteX1" fmla="*/ 249474 w 2283820"/>
              <a:gd name="connsiteY1" fmla="*/ 0 h 1496815"/>
              <a:gd name="connsiteX2" fmla="*/ 2034346 w 2283820"/>
              <a:gd name="connsiteY2" fmla="*/ 0 h 1496815"/>
              <a:gd name="connsiteX3" fmla="*/ 2283820 w 2283820"/>
              <a:gd name="connsiteY3" fmla="*/ 249474 h 1496815"/>
              <a:gd name="connsiteX4" fmla="*/ 2283820 w 2283820"/>
              <a:gd name="connsiteY4" fmla="*/ 1247341 h 1496815"/>
              <a:gd name="connsiteX5" fmla="*/ 2034346 w 2283820"/>
              <a:gd name="connsiteY5" fmla="*/ 1496815 h 1496815"/>
              <a:gd name="connsiteX6" fmla="*/ 249474 w 2283820"/>
              <a:gd name="connsiteY6" fmla="*/ 1496815 h 1496815"/>
              <a:gd name="connsiteX7" fmla="*/ 0 w 2283820"/>
              <a:gd name="connsiteY7" fmla="*/ 1247341 h 1496815"/>
              <a:gd name="connsiteX8" fmla="*/ 0 w 2283820"/>
              <a:gd name="connsiteY8" fmla="*/ 249474 h 14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820" h="1496815">
                <a:moveTo>
                  <a:pt x="0" y="249474"/>
                </a:moveTo>
                <a:cubicBezTo>
                  <a:pt x="0" y="111693"/>
                  <a:pt x="111693" y="0"/>
                  <a:pt x="249474" y="0"/>
                </a:cubicBezTo>
                <a:lnTo>
                  <a:pt x="2034346" y="0"/>
                </a:lnTo>
                <a:cubicBezTo>
                  <a:pt x="2172127" y="0"/>
                  <a:pt x="2283820" y="111693"/>
                  <a:pt x="2283820" y="249474"/>
                </a:cubicBezTo>
                <a:lnTo>
                  <a:pt x="2283820" y="1247341"/>
                </a:lnTo>
                <a:cubicBezTo>
                  <a:pt x="2283820" y="1385122"/>
                  <a:pt x="2172127" y="1496815"/>
                  <a:pt x="2034346" y="1496815"/>
                </a:cubicBezTo>
                <a:lnTo>
                  <a:pt x="249474" y="1496815"/>
                </a:lnTo>
                <a:cubicBezTo>
                  <a:pt x="111693" y="1496815"/>
                  <a:pt x="0" y="1385122"/>
                  <a:pt x="0" y="1247341"/>
                </a:cubicBezTo>
                <a:lnTo>
                  <a:pt x="0" y="24947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18" tIns="130218" rIns="130218" bIns="130218" numCol="1" spcCol="1270" anchor="ctr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1" kern="1200" dirty="0">
                <a:solidFill>
                  <a:schemeClr val="tx1"/>
                </a:solidFill>
              </a:rPr>
              <a:t>Of those aware of odour pollution, 86% have personally experienced it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CE799B-4200-4E3B-B0C9-F7207340A57A}"/>
              </a:ext>
            </a:extLst>
          </p:cNvPr>
          <p:cNvSpPr/>
          <p:nvPr/>
        </p:nvSpPr>
        <p:spPr>
          <a:xfrm>
            <a:off x="5827250" y="731520"/>
            <a:ext cx="2283820" cy="1496815"/>
          </a:xfrm>
          <a:custGeom>
            <a:avLst/>
            <a:gdLst>
              <a:gd name="connsiteX0" fmla="*/ 0 w 2283820"/>
              <a:gd name="connsiteY0" fmla="*/ 249474 h 1496815"/>
              <a:gd name="connsiteX1" fmla="*/ 249474 w 2283820"/>
              <a:gd name="connsiteY1" fmla="*/ 0 h 1496815"/>
              <a:gd name="connsiteX2" fmla="*/ 2034346 w 2283820"/>
              <a:gd name="connsiteY2" fmla="*/ 0 h 1496815"/>
              <a:gd name="connsiteX3" fmla="*/ 2283820 w 2283820"/>
              <a:gd name="connsiteY3" fmla="*/ 249474 h 1496815"/>
              <a:gd name="connsiteX4" fmla="*/ 2283820 w 2283820"/>
              <a:gd name="connsiteY4" fmla="*/ 1247341 h 1496815"/>
              <a:gd name="connsiteX5" fmla="*/ 2034346 w 2283820"/>
              <a:gd name="connsiteY5" fmla="*/ 1496815 h 1496815"/>
              <a:gd name="connsiteX6" fmla="*/ 249474 w 2283820"/>
              <a:gd name="connsiteY6" fmla="*/ 1496815 h 1496815"/>
              <a:gd name="connsiteX7" fmla="*/ 0 w 2283820"/>
              <a:gd name="connsiteY7" fmla="*/ 1247341 h 1496815"/>
              <a:gd name="connsiteX8" fmla="*/ 0 w 2283820"/>
              <a:gd name="connsiteY8" fmla="*/ 249474 h 14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820" h="1496815">
                <a:moveTo>
                  <a:pt x="0" y="249474"/>
                </a:moveTo>
                <a:cubicBezTo>
                  <a:pt x="0" y="111693"/>
                  <a:pt x="111693" y="0"/>
                  <a:pt x="249474" y="0"/>
                </a:cubicBezTo>
                <a:lnTo>
                  <a:pt x="2034346" y="0"/>
                </a:lnTo>
                <a:cubicBezTo>
                  <a:pt x="2172127" y="0"/>
                  <a:pt x="2283820" y="111693"/>
                  <a:pt x="2283820" y="249474"/>
                </a:cubicBezTo>
                <a:lnTo>
                  <a:pt x="2283820" y="1247341"/>
                </a:lnTo>
                <a:cubicBezTo>
                  <a:pt x="2283820" y="1385122"/>
                  <a:pt x="2172127" y="1496815"/>
                  <a:pt x="2034346" y="1496815"/>
                </a:cubicBezTo>
                <a:lnTo>
                  <a:pt x="249474" y="1496815"/>
                </a:lnTo>
                <a:cubicBezTo>
                  <a:pt x="111693" y="1496815"/>
                  <a:pt x="0" y="1385122"/>
                  <a:pt x="0" y="1247341"/>
                </a:cubicBezTo>
                <a:lnTo>
                  <a:pt x="0" y="24947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9999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18" tIns="130218" rIns="130218" bIns="130218" numCol="1" spcCol="1270" anchor="ctr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1" kern="1200" dirty="0">
                <a:solidFill>
                  <a:schemeClr val="tx1"/>
                </a:solidFill>
              </a:rPr>
              <a:t>Most people experience the odour once a month or every few months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40F9DF-F298-45AE-89A0-14084B912D54}"/>
              </a:ext>
            </a:extLst>
          </p:cNvPr>
          <p:cNvSpPr/>
          <p:nvPr/>
        </p:nvSpPr>
        <p:spPr>
          <a:xfrm>
            <a:off x="823990" y="2629123"/>
            <a:ext cx="2283820" cy="1496815"/>
          </a:xfrm>
          <a:custGeom>
            <a:avLst/>
            <a:gdLst>
              <a:gd name="connsiteX0" fmla="*/ 0 w 2283820"/>
              <a:gd name="connsiteY0" fmla="*/ 249474 h 1496815"/>
              <a:gd name="connsiteX1" fmla="*/ 249474 w 2283820"/>
              <a:gd name="connsiteY1" fmla="*/ 0 h 1496815"/>
              <a:gd name="connsiteX2" fmla="*/ 2034346 w 2283820"/>
              <a:gd name="connsiteY2" fmla="*/ 0 h 1496815"/>
              <a:gd name="connsiteX3" fmla="*/ 2283820 w 2283820"/>
              <a:gd name="connsiteY3" fmla="*/ 249474 h 1496815"/>
              <a:gd name="connsiteX4" fmla="*/ 2283820 w 2283820"/>
              <a:gd name="connsiteY4" fmla="*/ 1247341 h 1496815"/>
              <a:gd name="connsiteX5" fmla="*/ 2034346 w 2283820"/>
              <a:gd name="connsiteY5" fmla="*/ 1496815 h 1496815"/>
              <a:gd name="connsiteX6" fmla="*/ 249474 w 2283820"/>
              <a:gd name="connsiteY6" fmla="*/ 1496815 h 1496815"/>
              <a:gd name="connsiteX7" fmla="*/ 0 w 2283820"/>
              <a:gd name="connsiteY7" fmla="*/ 1247341 h 1496815"/>
              <a:gd name="connsiteX8" fmla="*/ 0 w 2283820"/>
              <a:gd name="connsiteY8" fmla="*/ 249474 h 14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820" h="1496815">
                <a:moveTo>
                  <a:pt x="0" y="249474"/>
                </a:moveTo>
                <a:cubicBezTo>
                  <a:pt x="0" y="111693"/>
                  <a:pt x="111693" y="0"/>
                  <a:pt x="249474" y="0"/>
                </a:cubicBezTo>
                <a:lnTo>
                  <a:pt x="2034346" y="0"/>
                </a:lnTo>
                <a:cubicBezTo>
                  <a:pt x="2172127" y="0"/>
                  <a:pt x="2283820" y="111693"/>
                  <a:pt x="2283820" y="249474"/>
                </a:cubicBezTo>
                <a:lnTo>
                  <a:pt x="2283820" y="1247341"/>
                </a:lnTo>
                <a:cubicBezTo>
                  <a:pt x="2283820" y="1385122"/>
                  <a:pt x="2172127" y="1496815"/>
                  <a:pt x="2034346" y="1496815"/>
                </a:cubicBezTo>
                <a:lnTo>
                  <a:pt x="249474" y="1496815"/>
                </a:lnTo>
                <a:cubicBezTo>
                  <a:pt x="111693" y="1496815"/>
                  <a:pt x="0" y="1385122"/>
                  <a:pt x="0" y="1247341"/>
                </a:cubicBezTo>
                <a:lnTo>
                  <a:pt x="0" y="24947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18" tIns="130218" rIns="130218" bIns="130218" numCol="1" spcCol="1270" anchor="ctr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1" kern="1200" dirty="0">
                <a:solidFill>
                  <a:schemeClr val="tx1"/>
                </a:solidFill>
              </a:rPr>
              <a:t>Odour is most prominent in the afternoon, in the summer, and on hot days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323346B-8108-46EE-887C-2FEFD8A9126E}"/>
              </a:ext>
            </a:extLst>
          </p:cNvPr>
          <p:cNvSpPr/>
          <p:nvPr/>
        </p:nvSpPr>
        <p:spPr>
          <a:xfrm>
            <a:off x="3320784" y="2629123"/>
            <a:ext cx="2283820" cy="1496815"/>
          </a:xfrm>
          <a:custGeom>
            <a:avLst/>
            <a:gdLst>
              <a:gd name="connsiteX0" fmla="*/ 0 w 2283820"/>
              <a:gd name="connsiteY0" fmla="*/ 249474 h 1496815"/>
              <a:gd name="connsiteX1" fmla="*/ 249474 w 2283820"/>
              <a:gd name="connsiteY1" fmla="*/ 0 h 1496815"/>
              <a:gd name="connsiteX2" fmla="*/ 2034346 w 2283820"/>
              <a:gd name="connsiteY2" fmla="*/ 0 h 1496815"/>
              <a:gd name="connsiteX3" fmla="*/ 2283820 w 2283820"/>
              <a:gd name="connsiteY3" fmla="*/ 249474 h 1496815"/>
              <a:gd name="connsiteX4" fmla="*/ 2283820 w 2283820"/>
              <a:gd name="connsiteY4" fmla="*/ 1247341 h 1496815"/>
              <a:gd name="connsiteX5" fmla="*/ 2034346 w 2283820"/>
              <a:gd name="connsiteY5" fmla="*/ 1496815 h 1496815"/>
              <a:gd name="connsiteX6" fmla="*/ 249474 w 2283820"/>
              <a:gd name="connsiteY6" fmla="*/ 1496815 h 1496815"/>
              <a:gd name="connsiteX7" fmla="*/ 0 w 2283820"/>
              <a:gd name="connsiteY7" fmla="*/ 1247341 h 1496815"/>
              <a:gd name="connsiteX8" fmla="*/ 0 w 2283820"/>
              <a:gd name="connsiteY8" fmla="*/ 249474 h 14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820" h="1496815">
                <a:moveTo>
                  <a:pt x="0" y="249474"/>
                </a:moveTo>
                <a:cubicBezTo>
                  <a:pt x="0" y="111693"/>
                  <a:pt x="111693" y="0"/>
                  <a:pt x="249474" y="0"/>
                </a:cubicBezTo>
                <a:lnTo>
                  <a:pt x="2034346" y="0"/>
                </a:lnTo>
                <a:cubicBezTo>
                  <a:pt x="2172127" y="0"/>
                  <a:pt x="2283820" y="111693"/>
                  <a:pt x="2283820" y="249474"/>
                </a:cubicBezTo>
                <a:lnTo>
                  <a:pt x="2283820" y="1247341"/>
                </a:lnTo>
                <a:cubicBezTo>
                  <a:pt x="2283820" y="1385122"/>
                  <a:pt x="2172127" y="1496815"/>
                  <a:pt x="2034346" y="1496815"/>
                </a:cubicBezTo>
                <a:lnTo>
                  <a:pt x="249474" y="1496815"/>
                </a:lnTo>
                <a:cubicBezTo>
                  <a:pt x="111693" y="1496815"/>
                  <a:pt x="0" y="1385122"/>
                  <a:pt x="0" y="1247341"/>
                </a:cubicBezTo>
                <a:lnTo>
                  <a:pt x="0" y="24947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C9DD0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18" tIns="130218" rIns="130218" bIns="130218" numCol="1" spcCol="1270" anchor="ctr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1" kern="1200" dirty="0">
                <a:solidFill>
                  <a:schemeClr val="tx1"/>
                </a:solidFill>
              </a:rPr>
              <a:t>52% of those who experienced the odour regard it as offensive and 31% regard it as very offensive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488250-855A-48F2-AFC8-84E1547F5727}"/>
              </a:ext>
            </a:extLst>
          </p:cNvPr>
          <p:cNvSpPr/>
          <p:nvPr/>
        </p:nvSpPr>
        <p:spPr>
          <a:xfrm>
            <a:off x="5827250" y="2616112"/>
            <a:ext cx="2283820" cy="1496815"/>
          </a:xfrm>
          <a:custGeom>
            <a:avLst/>
            <a:gdLst>
              <a:gd name="connsiteX0" fmla="*/ 0 w 2283820"/>
              <a:gd name="connsiteY0" fmla="*/ 249474 h 1496815"/>
              <a:gd name="connsiteX1" fmla="*/ 249474 w 2283820"/>
              <a:gd name="connsiteY1" fmla="*/ 0 h 1496815"/>
              <a:gd name="connsiteX2" fmla="*/ 2034346 w 2283820"/>
              <a:gd name="connsiteY2" fmla="*/ 0 h 1496815"/>
              <a:gd name="connsiteX3" fmla="*/ 2283820 w 2283820"/>
              <a:gd name="connsiteY3" fmla="*/ 249474 h 1496815"/>
              <a:gd name="connsiteX4" fmla="*/ 2283820 w 2283820"/>
              <a:gd name="connsiteY4" fmla="*/ 1247341 h 1496815"/>
              <a:gd name="connsiteX5" fmla="*/ 2034346 w 2283820"/>
              <a:gd name="connsiteY5" fmla="*/ 1496815 h 1496815"/>
              <a:gd name="connsiteX6" fmla="*/ 249474 w 2283820"/>
              <a:gd name="connsiteY6" fmla="*/ 1496815 h 1496815"/>
              <a:gd name="connsiteX7" fmla="*/ 0 w 2283820"/>
              <a:gd name="connsiteY7" fmla="*/ 1247341 h 1496815"/>
              <a:gd name="connsiteX8" fmla="*/ 0 w 2283820"/>
              <a:gd name="connsiteY8" fmla="*/ 249474 h 14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820" h="1496815">
                <a:moveTo>
                  <a:pt x="0" y="249474"/>
                </a:moveTo>
                <a:cubicBezTo>
                  <a:pt x="0" y="111693"/>
                  <a:pt x="111693" y="0"/>
                  <a:pt x="249474" y="0"/>
                </a:cubicBezTo>
                <a:lnTo>
                  <a:pt x="2034346" y="0"/>
                </a:lnTo>
                <a:cubicBezTo>
                  <a:pt x="2172127" y="0"/>
                  <a:pt x="2283820" y="111693"/>
                  <a:pt x="2283820" y="249474"/>
                </a:cubicBezTo>
                <a:lnTo>
                  <a:pt x="2283820" y="1247341"/>
                </a:lnTo>
                <a:cubicBezTo>
                  <a:pt x="2283820" y="1385122"/>
                  <a:pt x="2172127" y="1496815"/>
                  <a:pt x="2034346" y="1496815"/>
                </a:cubicBezTo>
                <a:lnTo>
                  <a:pt x="249474" y="1496815"/>
                </a:lnTo>
                <a:cubicBezTo>
                  <a:pt x="111693" y="1496815"/>
                  <a:pt x="0" y="1385122"/>
                  <a:pt x="0" y="1247341"/>
                </a:cubicBezTo>
                <a:lnTo>
                  <a:pt x="0" y="24947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E0684B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18" tIns="130218" rIns="130218" bIns="130218" numCol="1" spcCol="1270" anchor="ctr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1" kern="1200" dirty="0">
                <a:solidFill>
                  <a:schemeClr val="tx1"/>
                </a:solidFill>
              </a:rPr>
              <a:t>Odour affects the day to day activities of 6% of all respondents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DDABDF9-825A-412C-87C3-342E660D63F6}"/>
              </a:ext>
            </a:extLst>
          </p:cNvPr>
          <p:cNvSpPr/>
          <p:nvPr/>
        </p:nvSpPr>
        <p:spPr>
          <a:xfrm>
            <a:off x="798578" y="4520151"/>
            <a:ext cx="2283820" cy="1496815"/>
          </a:xfrm>
          <a:custGeom>
            <a:avLst/>
            <a:gdLst>
              <a:gd name="connsiteX0" fmla="*/ 0 w 2283820"/>
              <a:gd name="connsiteY0" fmla="*/ 249474 h 1496815"/>
              <a:gd name="connsiteX1" fmla="*/ 249474 w 2283820"/>
              <a:gd name="connsiteY1" fmla="*/ 0 h 1496815"/>
              <a:gd name="connsiteX2" fmla="*/ 2034346 w 2283820"/>
              <a:gd name="connsiteY2" fmla="*/ 0 h 1496815"/>
              <a:gd name="connsiteX3" fmla="*/ 2283820 w 2283820"/>
              <a:gd name="connsiteY3" fmla="*/ 249474 h 1496815"/>
              <a:gd name="connsiteX4" fmla="*/ 2283820 w 2283820"/>
              <a:gd name="connsiteY4" fmla="*/ 1247341 h 1496815"/>
              <a:gd name="connsiteX5" fmla="*/ 2034346 w 2283820"/>
              <a:gd name="connsiteY5" fmla="*/ 1496815 h 1496815"/>
              <a:gd name="connsiteX6" fmla="*/ 249474 w 2283820"/>
              <a:gd name="connsiteY6" fmla="*/ 1496815 h 1496815"/>
              <a:gd name="connsiteX7" fmla="*/ 0 w 2283820"/>
              <a:gd name="connsiteY7" fmla="*/ 1247341 h 1496815"/>
              <a:gd name="connsiteX8" fmla="*/ 0 w 2283820"/>
              <a:gd name="connsiteY8" fmla="*/ 249474 h 14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820" h="1496815">
                <a:moveTo>
                  <a:pt x="0" y="249474"/>
                </a:moveTo>
                <a:cubicBezTo>
                  <a:pt x="0" y="111693"/>
                  <a:pt x="111693" y="0"/>
                  <a:pt x="249474" y="0"/>
                </a:cubicBezTo>
                <a:lnTo>
                  <a:pt x="2034346" y="0"/>
                </a:lnTo>
                <a:cubicBezTo>
                  <a:pt x="2172127" y="0"/>
                  <a:pt x="2283820" y="111693"/>
                  <a:pt x="2283820" y="249474"/>
                </a:cubicBezTo>
                <a:lnTo>
                  <a:pt x="2283820" y="1247341"/>
                </a:lnTo>
                <a:cubicBezTo>
                  <a:pt x="2283820" y="1385122"/>
                  <a:pt x="2172127" y="1496815"/>
                  <a:pt x="2034346" y="1496815"/>
                </a:cubicBezTo>
                <a:lnTo>
                  <a:pt x="249474" y="1496815"/>
                </a:lnTo>
                <a:cubicBezTo>
                  <a:pt x="111693" y="1496815"/>
                  <a:pt x="0" y="1385122"/>
                  <a:pt x="0" y="1247341"/>
                </a:cubicBezTo>
                <a:lnTo>
                  <a:pt x="0" y="24947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18" tIns="130218" rIns="130218" bIns="130218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1" kern="1200" dirty="0">
                <a:solidFill>
                  <a:schemeClr val="tx1"/>
                </a:solidFill>
              </a:rPr>
              <a:t>Vast majority think the odour comes from Seafield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31A1AF-C232-4770-B98A-0A69B4F71199}"/>
              </a:ext>
            </a:extLst>
          </p:cNvPr>
          <p:cNvSpPr/>
          <p:nvPr/>
        </p:nvSpPr>
        <p:spPr>
          <a:xfrm>
            <a:off x="3305005" y="4520151"/>
            <a:ext cx="2283820" cy="1496815"/>
          </a:xfrm>
          <a:custGeom>
            <a:avLst/>
            <a:gdLst>
              <a:gd name="connsiteX0" fmla="*/ 0 w 2283820"/>
              <a:gd name="connsiteY0" fmla="*/ 249474 h 1496815"/>
              <a:gd name="connsiteX1" fmla="*/ 249474 w 2283820"/>
              <a:gd name="connsiteY1" fmla="*/ 0 h 1496815"/>
              <a:gd name="connsiteX2" fmla="*/ 2034346 w 2283820"/>
              <a:gd name="connsiteY2" fmla="*/ 0 h 1496815"/>
              <a:gd name="connsiteX3" fmla="*/ 2283820 w 2283820"/>
              <a:gd name="connsiteY3" fmla="*/ 249474 h 1496815"/>
              <a:gd name="connsiteX4" fmla="*/ 2283820 w 2283820"/>
              <a:gd name="connsiteY4" fmla="*/ 1247341 h 1496815"/>
              <a:gd name="connsiteX5" fmla="*/ 2034346 w 2283820"/>
              <a:gd name="connsiteY5" fmla="*/ 1496815 h 1496815"/>
              <a:gd name="connsiteX6" fmla="*/ 249474 w 2283820"/>
              <a:gd name="connsiteY6" fmla="*/ 1496815 h 1496815"/>
              <a:gd name="connsiteX7" fmla="*/ 0 w 2283820"/>
              <a:gd name="connsiteY7" fmla="*/ 1247341 h 1496815"/>
              <a:gd name="connsiteX8" fmla="*/ 0 w 2283820"/>
              <a:gd name="connsiteY8" fmla="*/ 249474 h 14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820" h="1496815">
                <a:moveTo>
                  <a:pt x="0" y="249474"/>
                </a:moveTo>
                <a:cubicBezTo>
                  <a:pt x="0" y="111693"/>
                  <a:pt x="111693" y="0"/>
                  <a:pt x="249474" y="0"/>
                </a:cubicBezTo>
                <a:lnTo>
                  <a:pt x="2034346" y="0"/>
                </a:lnTo>
                <a:cubicBezTo>
                  <a:pt x="2172127" y="0"/>
                  <a:pt x="2283820" y="111693"/>
                  <a:pt x="2283820" y="249474"/>
                </a:cubicBezTo>
                <a:lnTo>
                  <a:pt x="2283820" y="1247341"/>
                </a:lnTo>
                <a:cubicBezTo>
                  <a:pt x="2283820" y="1385122"/>
                  <a:pt x="2172127" y="1496815"/>
                  <a:pt x="2034346" y="1496815"/>
                </a:cubicBezTo>
                <a:lnTo>
                  <a:pt x="249474" y="1496815"/>
                </a:lnTo>
                <a:cubicBezTo>
                  <a:pt x="111693" y="1496815"/>
                  <a:pt x="0" y="1385122"/>
                  <a:pt x="0" y="1247341"/>
                </a:cubicBezTo>
                <a:lnTo>
                  <a:pt x="0" y="24947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9999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18" tIns="130218" rIns="130218" bIns="130218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1" kern="1200" dirty="0">
                <a:solidFill>
                  <a:schemeClr val="tx1"/>
                </a:solidFill>
              </a:rPr>
              <a:t>13% have taken action as a result of the odour and 9% have made a complaint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CFDB631-1EF3-4ADC-8BD5-BED196FE0D0E}"/>
              </a:ext>
            </a:extLst>
          </p:cNvPr>
          <p:cNvSpPr/>
          <p:nvPr/>
        </p:nvSpPr>
        <p:spPr>
          <a:xfrm>
            <a:off x="5823285" y="4508852"/>
            <a:ext cx="2283820" cy="1496815"/>
          </a:xfrm>
          <a:custGeom>
            <a:avLst/>
            <a:gdLst>
              <a:gd name="connsiteX0" fmla="*/ 0 w 2283820"/>
              <a:gd name="connsiteY0" fmla="*/ 249474 h 1496815"/>
              <a:gd name="connsiteX1" fmla="*/ 249474 w 2283820"/>
              <a:gd name="connsiteY1" fmla="*/ 0 h 1496815"/>
              <a:gd name="connsiteX2" fmla="*/ 2034346 w 2283820"/>
              <a:gd name="connsiteY2" fmla="*/ 0 h 1496815"/>
              <a:gd name="connsiteX3" fmla="*/ 2283820 w 2283820"/>
              <a:gd name="connsiteY3" fmla="*/ 249474 h 1496815"/>
              <a:gd name="connsiteX4" fmla="*/ 2283820 w 2283820"/>
              <a:gd name="connsiteY4" fmla="*/ 1247341 h 1496815"/>
              <a:gd name="connsiteX5" fmla="*/ 2034346 w 2283820"/>
              <a:gd name="connsiteY5" fmla="*/ 1496815 h 1496815"/>
              <a:gd name="connsiteX6" fmla="*/ 249474 w 2283820"/>
              <a:gd name="connsiteY6" fmla="*/ 1496815 h 1496815"/>
              <a:gd name="connsiteX7" fmla="*/ 0 w 2283820"/>
              <a:gd name="connsiteY7" fmla="*/ 1247341 h 1496815"/>
              <a:gd name="connsiteX8" fmla="*/ 0 w 2283820"/>
              <a:gd name="connsiteY8" fmla="*/ 249474 h 14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820" h="1496815">
                <a:moveTo>
                  <a:pt x="0" y="249474"/>
                </a:moveTo>
                <a:cubicBezTo>
                  <a:pt x="0" y="111693"/>
                  <a:pt x="111693" y="0"/>
                  <a:pt x="249474" y="0"/>
                </a:cubicBezTo>
                <a:lnTo>
                  <a:pt x="2034346" y="0"/>
                </a:lnTo>
                <a:cubicBezTo>
                  <a:pt x="2172127" y="0"/>
                  <a:pt x="2283820" y="111693"/>
                  <a:pt x="2283820" y="249474"/>
                </a:cubicBezTo>
                <a:lnTo>
                  <a:pt x="2283820" y="1247341"/>
                </a:lnTo>
                <a:cubicBezTo>
                  <a:pt x="2283820" y="1385122"/>
                  <a:pt x="2172127" y="1496815"/>
                  <a:pt x="2034346" y="1496815"/>
                </a:cubicBezTo>
                <a:lnTo>
                  <a:pt x="249474" y="1496815"/>
                </a:lnTo>
                <a:cubicBezTo>
                  <a:pt x="111693" y="1496815"/>
                  <a:pt x="0" y="1385122"/>
                  <a:pt x="0" y="1247341"/>
                </a:cubicBezTo>
                <a:lnTo>
                  <a:pt x="0" y="24947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218" tIns="130218" rIns="130218" bIns="130218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1" kern="1200" dirty="0">
                <a:solidFill>
                  <a:schemeClr val="tx1"/>
                </a:solidFill>
              </a:rPr>
              <a:t>A quarter are dissatisfied with the communication from Seafield, and would like more news /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64582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Downsides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8211F8-A95E-4BD3-A8BB-B85CC7D76F2B}"/>
              </a:ext>
            </a:extLst>
          </p:cNvPr>
          <p:cNvGrpSpPr/>
          <p:nvPr/>
        </p:nvGrpSpPr>
        <p:grpSpPr>
          <a:xfrm>
            <a:off x="576799" y="1402143"/>
            <a:ext cx="7990401" cy="3812567"/>
            <a:chOff x="813722" y="731520"/>
            <a:chExt cx="7297348" cy="320136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1ECB8BF-FF88-4EBF-B6E5-F43879872EBF}"/>
                </a:ext>
              </a:extLst>
            </p:cNvPr>
            <p:cNvSpPr/>
            <p:nvPr/>
          </p:nvSpPr>
          <p:spPr>
            <a:xfrm>
              <a:off x="813722" y="735360"/>
              <a:ext cx="2283820" cy="1496815"/>
            </a:xfrm>
            <a:custGeom>
              <a:avLst/>
              <a:gdLst>
                <a:gd name="connsiteX0" fmla="*/ 0 w 2283820"/>
                <a:gd name="connsiteY0" fmla="*/ 249474 h 1496815"/>
                <a:gd name="connsiteX1" fmla="*/ 249474 w 2283820"/>
                <a:gd name="connsiteY1" fmla="*/ 0 h 1496815"/>
                <a:gd name="connsiteX2" fmla="*/ 2034346 w 2283820"/>
                <a:gd name="connsiteY2" fmla="*/ 0 h 1496815"/>
                <a:gd name="connsiteX3" fmla="*/ 2283820 w 2283820"/>
                <a:gd name="connsiteY3" fmla="*/ 249474 h 1496815"/>
                <a:gd name="connsiteX4" fmla="*/ 2283820 w 2283820"/>
                <a:gd name="connsiteY4" fmla="*/ 1247341 h 1496815"/>
                <a:gd name="connsiteX5" fmla="*/ 2034346 w 2283820"/>
                <a:gd name="connsiteY5" fmla="*/ 1496815 h 1496815"/>
                <a:gd name="connsiteX6" fmla="*/ 249474 w 2283820"/>
                <a:gd name="connsiteY6" fmla="*/ 1496815 h 1496815"/>
                <a:gd name="connsiteX7" fmla="*/ 0 w 2283820"/>
                <a:gd name="connsiteY7" fmla="*/ 1247341 h 1496815"/>
                <a:gd name="connsiteX8" fmla="*/ 0 w 2283820"/>
                <a:gd name="connsiteY8" fmla="*/ 249474 h 14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3820" h="1496815">
                  <a:moveTo>
                    <a:pt x="0" y="249474"/>
                  </a:moveTo>
                  <a:cubicBezTo>
                    <a:pt x="0" y="111693"/>
                    <a:pt x="111693" y="0"/>
                    <a:pt x="249474" y="0"/>
                  </a:cubicBezTo>
                  <a:lnTo>
                    <a:pt x="2034346" y="0"/>
                  </a:lnTo>
                  <a:cubicBezTo>
                    <a:pt x="2172127" y="0"/>
                    <a:pt x="2283820" y="111693"/>
                    <a:pt x="2283820" y="249474"/>
                  </a:cubicBezTo>
                  <a:lnTo>
                    <a:pt x="2283820" y="1247341"/>
                  </a:lnTo>
                  <a:cubicBezTo>
                    <a:pt x="2283820" y="1385122"/>
                    <a:pt x="2172127" y="1496815"/>
                    <a:pt x="2034346" y="1496815"/>
                  </a:cubicBezTo>
                  <a:lnTo>
                    <a:pt x="249474" y="1496815"/>
                  </a:lnTo>
                  <a:cubicBezTo>
                    <a:pt x="111693" y="1496815"/>
                    <a:pt x="0" y="1385122"/>
                    <a:pt x="0" y="1247341"/>
                  </a:cubicBezTo>
                  <a:lnTo>
                    <a:pt x="0" y="24947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218" tIns="130218" rIns="130218" bIns="130218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Still a problem in the area, with </a:t>
              </a:r>
              <a:r>
                <a:rPr lang="en-GB" sz="1600" b="1" dirty="0">
                  <a:solidFill>
                    <a:srgbClr val="595959"/>
                  </a:solidFill>
                  <a:latin typeface="Calibri"/>
                </a:rPr>
                <a:t>over a third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aware of the odour and experiencing it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528ADE-FE34-4ED3-88F8-750EDA8741DF}"/>
                </a:ext>
              </a:extLst>
            </p:cNvPr>
            <p:cNvSpPr/>
            <p:nvPr/>
          </p:nvSpPr>
          <p:spPr>
            <a:xfrm>
              <a:off x="3320784" y="732577"/>
              <a:ext cx="2283820" cy="1496815"/>
            </a:xfrm>
            <a:custGeom>
              <a:avLst/>
              <a:gdLst>
                <a:gd name="connsiteX0" fmla="*/ 0 w 2283820"/>
                <a:gd name="connsiteY0" fmla="*/ 249474 h 1496815"/>
                <a:gd name="connsiteX1" fmla="*/ 249474 w 2283820"/>
                <a:gd name="connsiteY1" fmla="*/ 0 h 1496815"/>
                <a:gd name="connsiteX2" fmla="*/ 2034346 w 2283820"/>
                <a:gd name="connsiteY2" fmla="*/ 0 h 1496815"/>
                <a:gd name="connsiteX3" fmla="*/ 2283820 w 2283820"/>
                <a:gd name="connsiteY3" fmla="*/ 249474 h 1496815"/>
                <a:gd name="connsiteX4" fmla="*/ 2283820 w 2283820"/>
                <a:gd name="connsiteY4" fmla="*/ 1247341 h 1496815"/>
                <a:gd name="connsiteX5" fmla="*/ 2034346 w 2283820"/>
                <a:gd name="connsiteY5" fmla="*/ 1496815 h 1496815"/>
                <a:gd name="connsiteX6" fmla="*/ 249474 w 2283820"/>
                <a:gd name="connsiteY6" fmla="*/ 1496815 h 1496815"/>
                <a:gd name="connsiteX7" fmla="*/ 0 w 2283820"/>
                <a:gd name="connsiteY7" fmla="*/ 1247341 h 1496815"/>
                <a:gd name="connsiteX8" fmla="*/ 0 w 2283820"/>
                <a:gd name="connsiteY8" fmla="*/ 249474 h 14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3820" h="1496815">
                  <a:moveTo>
                    <a:pt x="0" y="249474"/>
                  </a:moveTo>
                  <a:cubicBezTo>
                    <a:pt x="0" y="111693"/>
                    <a:pt x="111693" y="0"/>
                    <a:pt x="249474" y="0"/>
                  </a:cubicBezTo>
                  <a:lnTo>
                    <a:pt x="2034346" y="0"/>
                  </a:lnTo>
                  <a:cubicBezTo>
                    <a:pt x="2172127" y="0"/>
                    <a:pt x="2283820" y="111693"/>
                    <a:pt x="2283820" y="249474"/>
                  </a:cubicBezTo>
                  <a:lnTo>
                    <a:pt x="2283820" y="1247341"/>
                  </a:lnTo>
                  <a:cubicBezTo>
                    <a:pt x="2283820" y="1385122"/>
                    <a:pt x="2172127" y="1496815"/>
                    <a:pt x="2034346" y="1496815"/>
                  </a:cubicBezTo>
                  <a:lnTo>
                    <a:pt x="249474" y="1496815"/>
                  </a:lnTo>
                  <a:cubicBezTo>
                    <a:pt x="111693" y="1496815"/>
                    <a:pt x="0" y="1385122"/>
                    <a:pt x="0" y="1247341"/>
                  </a:cubicBezTo>
                  <a:lnTo>
                    <a:pt x="0" y="24947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218" tIns="130218" rIns="130218" bIns="130218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595959"/>
                  </a:solidFill>
                  <a:latin typeface="Calibri"/>
                </a:rPr>
                <a:t>66% of those who are experiencing the odour, are experiencing it every month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CE799B-4200-4E3B-B0C9-F7207340A57A}"/>
                </a:ext>
              </a:extLst>
            </p:cNvPr>
            <p:cNvSpPr/>
            <p:nvPr/>
          </p:nvSpPr>
          <p:spPr>
            <a:xfrm>
              <a:off x="5827250" y="731520"/>
              <a:ext cx="2283820" cy="1496815"/>
            </a:xfrm>
            <a:custGeom>
              <a:avLst/>
              <a:gdLst>
                <a:gd name="connsiteX0" fmla="*/ 0 w 2283820"/>
                <a:gd name="connsiteY0" fmla="*/ 249474 h 1496815"/>
                <a:gd name="connsiteX1" fmla="*/ 249474 w 2283820"/>
                <a:gd name="connsiteY1" fmla="*/ 0 h 1496815"/>
                <a:gd name="connsiteX2" fmla="*/ 2034346 w 2283820"/>
                <a:gd name="connsiteY2" fmla="*/ 0 h 1496815"/>
                <a:gd name="connsiteX3" fmla="*/ 2283820 w 2283820"/>
                <a:gd name="connsiteY3" fmla="*/ 249474 h 1496815"/>
                <a:gd name="connsiteX4" fmla="*/ 2283820 w 2283820"/>
                <a:gd name="connsiteY4" fmla="*/ 1247341 h 1496815"/>
                <a:gd name="connsiteX5" fmla="*/ 2034346 w 2283820"/>
                <a:gd name="connsiteY5" fmla="*/ 1496815 h 1496815"/>
                <a:gd name="connsiteX6" fmla="*/ 249474 w 2283820"/>
                <a:gd name="connsiteY6" fmla="*/ 1496815 h 1496815"/>
                <a:gd name="connsiteX7" fmla="*/ 0 w 2283820"/>
                <a:gd name="connsiteY7" fmla="*/ 1247341 h 1496815"/>
                <a:gd name="connsiteX8" fmla="*/ 0 w 2283820"/>
                <a:gd name="connsiteY8" fmla="*/ 249474 h 14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3820" h="1496815">
                  <a:moveTo>
                    <a:pt x="0" y="249474"/>
                  </a:moveTo>
                  <a:cubicBezTo>
                    <a:pt x="0" y="111693"/>
                    <a:pt x="111693" y="0"/>
                    <a:pt x="249474" y="0"/>
                  </a:cubicBezTo>
                  <a:lnTo>
                    <a:pt x="2034346" y="0"/>
                  </a:lnTo>
                  <a:cubicBezTo>
                    <a:pt x="2172127" y="0"/>
                    <a:pt x="2283820" y="111693"/>
                    <a:pt x="2283820" y="249474"/>
                  </a:cubicBezTo>
                  <a:lnTo>
                    <a:pt x="2283820" y="1247341"/>
                  </a:lnTo>
                  <a:cubicBezTo>
                    <a:pt x="2283820" y="1385122"/>
                    <a:pt x="2172127" y="1496815"/>
                    <a:pt x="2034346" y="1496815"/>
                  </a:cubicBezTo>
                  <a:lnTo>
                    <a:pt x="249474" y="1496815"/>
                  </a:lnTo>
                  <a:cubicBezTo>
                    <a:pt x="111693" y="1496815"/>
                    <a:pt x="0" y="1385122"/>
                    <a:pt x="0" y="1247341"/>
                  </a:cubicBezTo>
                  <a:lnTo>
                    <a:pt x="0" y="24947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999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218" tIns="130218" rIns="130218" bIns="130218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Odour remains a particular issue in the summer during hot weather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23346B-8108-46EE-887C-2FEFD8A9126E}"/>
                </a:ext>
              </a:extLst>
            </p:cNvPr>
            <p:cNvSpPr/>
            <p:nvPr/>
          </p:nvSpPr>
          <p:spPr>
            <a:xfrm>
              <a:off x="1955632" y="2436071"/>
              <a:ext cx="2283820" cy="1496815"/>
            </a:xfrm>
            <a:custGeom>
              <a:avLst/>
              <a:gdLst>
                <a:gd name="connsiteX0" fmla="*/ 0 w 2283820"/>
                <a:gd name="connsiteY0" fmla="*/ 249474 h 1496815"/>
                <a:gd name="connsiteX1" fmla="*/ 249474 w 2283820"/>
                <a:gd name="connsiteY1" fmla="*/ 0 h 1496815"/>
                <a:gd name="connsiteX2" fmla="*/ 2034346 w 2283820"/>
                <a:gd name="connsiteY2" fmla="*/ 0 h 1496815"/>
                <a:gd name="connsiteX3" fmla="*/ 2283820 w 2283820"/>
                <a:gd name="connsiteY3" fmla="*/ 249474 h 1496815"/>
                <a:gd name="connsiteX4" fmla="*/ 2283820 w 2283820"/>
                <a:gd name="connsiteY4" fmla="*/ 1247341 h 1496815"/>
                <a:gd name="connsiteX5" fmla="*/ 2034346 w 2283820"/>
                <a:gd name="connsiteY5" fmla="*/ 1496815 h 1496815"/>
                <a:gd name="connsiteX6" fmla="*/ 249474 w 2283820"/>
                <a:gd name="connsiteY6" fmla="*/ 1496815 h 1496815"/>
                <a:gd name="connsiteX7" fmla="*/ 0 w 2283820"/>
                <a:gd name="connsiteY7" fmla="*/ 1247341 h 1496815"/>
                <a:gd name="connsiteX8" fmla="*/ 0 w 2283820"/>
                <a:gd name="connsiteY8" fmla="*/ 249474 h 14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3820" h="1496815">
                  <a:moveTo>
                    <a:pt x="0" y="249474"/>
                  </a:moveTo>
                  <a:cubicBezTo>
                    <a:pt x="0" y="111693"/>
                    <a:pt x="111693" y="0"/>
                    <a:pt x="249474" y="0"/>
                  </a:cubicBezTo>
                  <a:lnTo>
                    <a:pt x="2034346" y="0"/>
                  </a:lnTo>
                  <a:cubicBezTo>
                    <a:pt x="2172127" y="0"/>
                    <a:pt x="2283820" y="111693"/>
                    <a:pt x="2283820" y="249474"/>
                  </a:cubicBezTo>
                  <a:lnTo>
                    <a:pt x="2283820" y="1247341"/>
                  </a:lnTo>
                  <a:cubicBezTo>
                    <a:pt x="2283820" y="1385122"/>
                    <a:pt x="2172127" y="1496815"/>
                    <a:pt x="2034346" y="1496815"/>
                  </a:cubicBezTo>
                  <a:lnTo>
                    <a:pt x="249474" y="1496815"/>
                  </a:lnTo>
                  <a:cubicBezTo>
                    <a:pt x="111693" y="1496815"/>
                    <a:pt x="0" y="1385122"/>
                    <a:pt x="0" y="1247341"/>
                  </a:cubicBezTo>
                  <a:lnTo>
                    <a:pt x="0" y="24947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C9DD0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218" tIns="130218" rIns="130218" bIns="130218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Odour is affecting day to day activities of 6% of people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488250-855A-48F2-AFC8-84E1547F5727}"/>
                </a:ext>
              </a:extLst>
            </p:cNvPr>
            <p:cNvSpPr/>
            <p:nvPr/>
          </p:nvSpPr>
          <p:spPr>
            <a:xfrm>
              <a:off x="4685343" y="2436071"/>
              <a:ext cx="2283820" cy="1496815"/>
            </a:xfrm>
            <a:custGeom>
              <a:avLst/>
              <a:gdLst>
                <a:gd name="connsiteX0" fmla="*/ 0 w 2283820"/>
                <a:gd name="connsiteY0" fmla="*/ 249474 h 1496815"/>
                <a:gd name="connsiteX1" fmla="*/ 249474 w 2283820"/>
                <a:gd name="connsiteY1" fmla="*/ 0 h 1496815"/>
                <a:gd name="connsiteX2" fmla="*/ 2034346 w 2283820"/>
                <a:gd name="connsiteY2" fmla="*/ 0 h 1496815"/>
                <a:gd name="connsiteX3" fmla="*/ 2283820 w 2283820"/>
                <a:gd name="connsiteY3" fmla="*/ 249474 h 1496815"/>
                <a:gd name="connsiteX4" fmla="*/ 2283820 w 2283820"/>
                <a:gd name="connsiteY4" fmla="*/ 1247341 h 1496815"/>
                <a:gd name="connsiteX5" fmla="*/ 2034346 w 2283820"/>
                <a:gd name="connsiteY5" fmla="*/ 1496815 h 1496815"/>
                <a:gd name="connsiteX6" fmla="*/ 249474 w 2283820"/>
                <a:gd name="connsiteY6" fmla="*/ 1496815 h 1496815"/>
                <a:gd name="connsiteX7" fmla="*/ 0 w 2283820"/>
                <a:gd name="connsiteY7" fmla="*/ 1247341 h 1496815"/>
                <a:gd name="connsiteX8" fmla="*/ 0 w 2283820"/>
                <a:gd name="connsiteY8" fmla="*/ 249474 h 14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3820" h="1496815">
                  <a:moveTo>
                    <a:pt x="0" y="249474"/>
                  </a:moveTo>
                  <a:cubicBezTo>
                    <a:pt x="0" y="111693"/>
                    <a:pt x="111693" y="0"/>
                    <a:pt x="249474" y="0"/>
                  </a:cubicBezTo>
                  <a:lnTo>
                    <a:pt x="2034346" y="0"/>
                  </a:lnTo>
                  <a:cubicBezTo>
                    <a:pt x="2172127" y="0"/>
                    <a:pt x="2283820" y="111693"/>
                    <a:pt x="2283820" y="249474"/>
                  </a:cubicBezTo>
                  <a:lnTo>
                    <a:pt x="2283820" y="1247341"/>
                  </a:lnTo>
                  <a:cubicBezTo>
                    <a:pt x="2283820" y="1385122"/>
                    <a:pt x="2172127" y="1496815"/>
                    <a:pt x="2034346" y="1496815"/>
                  </a:cubicBezTo>
                  <a:lnTo>
                    <a:pt x="249474" y="1496815"/>
                  </a:lnTo>
                  <a:cubicBezTo>
                    <a:pt x="111693" y="1496815"/>
                    <a:pt x="0" y="1385122"/>
                    <a:pt x="0" y="1247341"/>
                  </a:cubicBezTo>
                  <a:lnTo>
                    <a:pt x="0" y="24947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0684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218" tIns="130218" rIns="130218" bIns="130218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595959"/>
                  </a:solidFill>
                  <a:latin typeface="Calibri"/>
                </a:rPr>
                <a:t>Nearly half are dissatisfied with how complaints are handled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00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Upsides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DEE305-44E6-4731-BA47-D80A5F419375}"/>
              </a:ext>
            </a:extLst>
          </p:cNvPr>
          <p:cNvGrpSpPr/>
          <p:nvPr/>
        </p:nvGrpSpPr>
        <p:grpSpPr>
          <a:xfrm>
            <a:off x="576799" y="1402143"/>
            <a:ext cx="7990401" cy="4042476"/>
            <a:chOff x="813722" y="731520"/>
            <a:chExt cx="7297348" cy="33944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40F9DF-F298-45AE-89A0-14084B912D54}"/>
                </a:ext>
              </a:extLst>
            </p:cNvPr>
            <p:cNvSpPr/>
            <p:nvPr/>
          </p:nvSpPr>
          <p:spPr>
            <a:xfrm>
              <a:off x="823990" y="2629123"/>
              <a:ext cx="2283820" cy="1496815"/>
            </a:xfrm>
            <a:custGeom>
              <a:avLst/>
              <a:gdLst>
                <a:gd name="connsiteX0" fmla="*/ 0 w 2283820"/>
                <a:gd name="connsiteY0" fmla="*/ 249474 h 1496815"/>
                <a:gd name="connsiteX1" fmla="*/ 249474 w 2283820"/>
                <a:gd name="connsiteY1" fmla="*/ 0 h 1496815"/>
                <a:gd name="connsiteX2" fmla="*/ 2034346 w 2283820"/>
                <a:gd name="connsiteY2" fmla="*/ 0 h 1496815"/>
                <a:gd name="connsiteX3" fmla="*/ 2283820 w 2283820"/>
                <a:gd name="connsiteY3" fmla="*/ 249474 h 1496815"/>
                <a:gd name="connsiteX4" fmla="*/ 2283820 w 2283820"/>
                <a:gd name="connsiteY4" fmla="*/ 1247341 h 1496815"/>
                <a:gd name="connsiteX5" fmla="*/ 2034346 w 2283820"/>
                <a:gd name="connsiteY5" fmla="*/ 1496815 h 1496815"/>
                <a:gd name="connsiteX6" fmla="*/ 249474 w 2283820"/>
                <a:gd name="connsiteY6" fmla="*/ 1496815 h 1496815"/>
                <a:gd name="connsiteX7" fmla="*/ 0 w 2283820"/>
                <a:gd name="connsiteY7" fmla="*/ 1247341 h 1496815"/>
                <a:gd name="connsiteX8" fmla="*/ 0 w 2283820"/>
                <a:gd name="connsiteY8" fmla="*/ 249474 h 14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3820" h="1496815">
                  <a:moveTo>
                    <a:pt x="0" y="249474"/>
                  </a:moveTo>
                  <a:cubicBezTo>
                    <a:pt x="0" y="111693"/>
                    <a:pt x="111693" y="0"/>
                    <a:pt x="249474" y="0"/>
                  </a:cubicBezTo>
                  <a:lnTo>
                    <a:pt x="2034346" y="0"/>
                  </a:lnTo>
                  <a:cubicBezTo>
                    <a:pt x="2172127" y="0"/>
                    <a:pt x="2283820" y="111693"/>
                    <a:pt x="2283820" y="249474"/>
                  </a:cubicBezTo>
                  <a:lnTo>
                    <a:pt x="2283820" y="1247341"/>
                  </a:lnTo>
                  <a:cubicBezTo>
                    <a:pt x="2283820" y="1385122"/>
                    <a:pt x="2172127" y="1496815"/>
                    <a:pt x="2034346" y="1496815"/>
                  </a:cubicBezTo>
                  <a:lnTo>
                    <a:pt x="249474" y="1496815"/>
                  </a:lnTo>
                  <a:cubicBezTo>
                    <a:pt x="111693" y="1496815"/>
                    <a:pt x="0" y="1385122"/>
                    <a:pt x="0" y="1247341"/>
                  </a:cubicBezTo>
                  <a:lnTo>
                    <a:pt x="0" y="24947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218" tIns="130218" rIns="130218" bIns="130218" numCol="1" spcCol="1270" anchor="ctr" anchorCtr="0">
              <a:noAutofit/>
            </a:bodyPr>
            <a:lstStyle/>
            <a:p>
              <a:pPr lvl="0" algn="ctr" defTabSz="666750"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solidFill>
                    <a:srgbClr val="595959"/>
                  </a:solidFill>
                </a:rPr>
                <a:t>2% fewer people experiencing the odour all the time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E8211F8-A95E-4BD3-A8BB-B85CC7D76F2B}"/>
                </a:ext>
              </a:extLst>
            </p:cNvPr>
            <p:cNvGrpSpPr/>
            <p:nvPr/>
          </p:nvGrpSpPr>
          <p:grpSpPr>
            <a:xfrm>
              <a:off x="813722" y="731520"/>
              <a:ext cx="7297348" cy="3394418"/>
              <a:chOff x="813722" y="731520"/>
              <a:chExt cx="7297348" cy="3394418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1ECB8BF-FF88-4EBF-B6E5-F43879872EBF}"/>
                  </a:ext>
                </a:extLst>
              </p:cNvPr>
              <p:cNvSpPr/>
              <p:nvPr/>
            </p:nvSpPr>
            <p:spPr>
              <a:xfrm>
                <a:off x="813722" y="735360"/>
                <a:ext cx="2283820" cy="1496815"/>
              </a:xfrm>
              <a:custGeom>
                <a:avLst/>
                <a:gdLst>
                  <a:gd name="connsiteX0" fmla="*/ 0 w 2283820"/>
                  <a:gd name="connsiteY0" fmla="*/ 249474 h 1496815"/>
                  <a:gd name="connsiteX1" fmla="*/ 249474 w 2283820"/>
                  <a:gd name="connsiteY1" fmla="*/ 0 h 1496815"/>
                  <a:gd name="connsiteX2" fmla="*/ 2034346 w 2283820"/>
                  <a:gd name="connsiteY2" fmla="*/ 0 h 1496815"/>
                  <a:gd name="connsiteX3" fmla="*/ 2283820 w 2283820"/>
                  <a:gd name="connsiteY3" fmla="*/ 249474 h 1496815"/>
                  <a:gd name="connsiteX4" fmla="*/ 2283820 w 2283820"/>
                  <a:gd name="connsiteY4" fmla="*/ 1247341 h 1496815"/>
                  <a:gd name="connsiteX5" fmla="*/ 2034346 w 2283820"/>
                  <a:gd name="connsiteY5" fmla="*/ 1496815 h 1496815"/>
                  <a:gd name="connsiteX6" fmla="*/ 249474 w 2283820"/>
                  <a:gd name="connsiteY6" fmla="*/ 1496815 h 1496815"/>
                  <a:gd name="connsiteX7" fmla="*/ 0 w 2283820"/>
                  <a:gd name="connsiteY7" fmla="*/ 1247341 h 1496815"/>
                  <a:gd name="connsiteX8" fmla="*/ 0 w 2283820"/>
                  <a:gd name="connsiteY8" fmla="*/ 249474 h 149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3820" h="1496815">
                    <a:moveTo>
                      <a:pt x="0" y="249474"/>
                    </a:moveTo>
                    <a:cubicBezTo>
                      <a:pt x="0" y="111693"/>
                      <a:pt x="111693" y="0"/>
                      <a:pt x="249474" y="0"/>
                    </a:cubicBezTo>
                    <a:lnTo>
                      <a:pt x="2034346" y="0"/>
                    </a:lnTo>
                    <a:cubicBezTo>
                      <a:pt x="2172127" y="0"/>
                      <a:pt x="2283820" y="111693"/>
                      <a:pt x="2283820" y="249474"/>
                    </a:cubicBezTo>
                    <a:lnTo>
                      <a:pt x="2283820" y="1247341"/>
                    </a:lnTo>
                    <a:cubicBezTo>
                      <a:pt x="2283820" y="1385122"/>
                      <a:pt x="2172127" y="1496815"/>
                      <a:pt x="2034346" y="1496815"/>
                    </a:cubicBezTo>
                    <a:lnTo>
                      <a:pt x="249474" y="1496815"/>
                    </a:lnTo>
                    <a:cubicBezTo>
                      <a:pt x="111693" y="1496815"/>
                      <a:pt x="0" y="1385122"/>
                      <a:pt x="0" y="1247341"/>
                    </a:cubicBezTo>
                    <a:lnTo>
                      <a:pt x="0" y="249474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0218" tIns="130218" rIns="130218" bIns="130218" numCol="1" spcCol="1270" anchor="ctr" anchorCtr="0">
                <a:noAutofit/>
              </a:bodyPr>
              <a:lstStyle/>
              <a:p>
                <a:pPr marL="0" marR="0" lvl="0" indent="0" algn="ctr" defTabSz="6667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7% reduction in awareness levels of the odour since last research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528ADE-FE34-4ED3-88F8-750EDA8741DF}"/>
                  </a:ext>
                </a:extLst>
              </p:cNvPr>
              <p:cNvSpPr/>
              <p:nvPr/>
            </p:nvSpPr>
            <p:spPr>
              <a:xfrm>
                <a:off x="3320784" y="732577"/>
                <a:ext cx="2283820" cy="1496815"/>
              </a:xfrm>
              <a:custGeom>
                <a:avLst/>
                <a:gdLst>
                  <a:gd name="connsiteX0" fmla="*/ 0 w 2283820"/>
                  <a:gd name="connsiteY0" fmla="*/ 249474 h 1496815"/>
                  <a:gd name="connsiteX1" fmla="*/ 249474 w 2283820"/>
                  <a:gd name="connsiteY1" fmla="*/ 0 h 1496815"/>
                  <a:gd name="connsiteX2" fmla="*/ 2034346 w 2283820"/>
                  <a:gd name="connsiteY2" fmla="*/ 0 h 1496815"/>
                  <a:gd name="connsiteX3" fmla="*/ 2283820 w 2283820"/>
                  <a:gd name="connsiteY3" fmla="*/ 249474 h 1496815"/>
                  <a:gd name="connsiteX4" fmla="*/ 2283820 w 2283820"/>
                  <a:gd name="connsiteY4" fmla="*/ 1247341 h 1496815"/>
                  <a:gd name="connsiteX5" fmla="*/ 2034346 w 2283820"/>
                  <a:gd name="connsiteY5" fmla="*/ 1496815 h 1496815"/>
                  <a:gd name="connsiteX6" fmla="*/ 249474 w 2283820"/>
                  <a:gd name="connsiteY6" fmla="*/ 1496815 h 1496815"/>
                  <a:gd name="connsiteX7" fmla="*/ 0 w 2283820"/>
                  <a:gd name="connsiteY7" fmla="*/ 1247341 h 1496815"/>
                  <a:gd name="connsiteX8" fmla="*/ 0 w 2283820"/>
                  <a:gd name="connsiteY8" fmla="*/ 249474 h 149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3820" h="1496815">
                    <a:moveTo>
                      <a:pt x="0" y="249474"/>
                    </a:moveTo>
                    <a:cubicBezTo>
                      <a:pt x="0" y="111693"/>
                      <a:pt x="111693" y="0"/>
                      <a:pt x="249474" y="0"/>
                    </a:cubicBezTo>
                    <a:lnTo>
                      <a:pt x="2034346" y="0"/>
                    </a:lnTo>
                    <a:cubicBezTo>
                      <a:pt x="2172127" y="0"/>
                      <a:pt x="2283820" y="111693"/>
                      <a:pt x="2283820" y="249474"/>
                    </a:cubicBezTo>
                    <a:lnTo>
                      <a:pt x="2283820" y="1247341"/>
                    </a:lnTo>
                    <a:cubicBezTo>
                      <a:pt x="2283820" y="1385122"/>
                      <a:pt x="2172127" y="1496815"/>
                      <a:pt x="2034346" y="1496815"/>
                    </a:cubicBezTo>
                    <a:lnTo>
                      <a:pt x="249474" y="1496815"/>
                    </a:lnTo>
                    <a:cubicBezTo>
                      <a:pt x="111693" y="1496815"/>
                      <a:pt x="0" y="1385122"/>
                      <a:pt x="0" y="1247341"/>
                    </a:cubicBezTo>
                    <a:lnTo>
                      <a:pt x="0" y="249474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0218" tIns="130218" rIns="130218" bIns="130218" numCol="1" spcCol="1270" anchor="ctr" anchorCtr="0">
                <a:noAutofit/>
              </a:bodyPr>
              <a:lstStyle/>
              <a:p>
                <a:pPr marL="0" marR="0" lvl="0" indent="0" algn="ctr" defTabSz="6667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3% reduction in those who have experienced odour pollution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0CE799B-4200-4E3B-B0C9-F7207340A57A}"/>
                  </a:ext>
                </a:extLst>
              </p:cNvPr>
              <p:cNvSpPr/>
              <p:nvPr/>
            </p:nvSpPr>
            <p:spPr>
              <a:xfrm>
                <a:off x="5827250" y="731520"/>
                <a:ext cx="2283820" cy="1496815"/>
              </a:xfrm>
              <a:custGeom>
                <a:avLst/>
                <a:gdLst>
                  <a:gd name="connsiteX0" fmla="*/ 0 w 2283820"/>
                  <a:gd name="connsiteY0" fmla="*/ 249474 h 1496815"/>
                  <a:gd name="connsiteX1" fmla="*/ 249474 w 2283820"/>
                  <a:gd name="connsiteY1" fmla="*/ 0 h 1496815"/>
                  <a:gd name="connsiteX2" fmla="*/ 2034346 w 2283820"/>
                  <a:gd name="connsiteY2" fmla="*/ 0 h 1496815"/>
                  <a:gd name="connsiteX3" fmla="*/ 2283820 w 2283820"/>
                  <a:gd name="connsiteY3" fmla="*/ 249474 h 1496815"/>
                  <a:gd name="connsiteX4" fmla="*/ 2283820 w 2283820"/>
                  <a:gd name="connsiteY4" fmla="*/ 1247341 h 1496815"/>
                  <a:gd name="connsiteX5" fmla="*/ 2034346 w 2283820"/>
                  <a:gd name="connsiteY5" fmla="*/ 1496815 h 1496815"/>
                  <a:gd name="connsiteX6" fmla="*/ 249474 w 2283820"/>
                  <a:gd name="connsiteY6" fmla="*/ 1496815 h 1496815"/>
                  <a:gd name="connsiteX7" fmla="*/ 0 w 2283820"/>
                  <a:gd name="connsiteY7" fmla="*/ 1247341 h 1496815"/>
                  <a:gd name="connsiteX8" fmla="*/ 0 w 2283820"/>
                  <a:gd name="connsiteY8" fmla="*/ 249474 h 149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3820" h="1496815">
                    <a:moveTo>
                      <a:pt x="0" y="249474"/>
                    </a:moveTo>
                    <a:cubicBezTo>
                      <a:pt x="0" y="111693"/>
                      <a:pt x="111693" y="0"/>
                      <a:pt x="249474" y="0"/>
                    </a:cubicBezTo>
                    <a:lnTo>
                      <a:pt x="2034346" y="0"/>
                    </a:lnTo>
                    <a:cubicBezTo>
                      <a:pt x="2172127" y="0"/>
                      <a:pt x="2283820" y="111693"/>
                      <a:pt x="2283820" y="249474"/>
                    </a:cubicBezTo>
                    <a:lnTo>
                      <a:pt x="2283820" y="1247341"/>
                    </a:lnTo>
                    <a:cubicBezTo>
                      <a:pt x="2283820" y="1385122"/>
                      <a:pt x="2172127" y="1496815"/>
                      <a:pt x="2034346" y="1496815"/>
                    </a:cubicBezTo>
                    <a:lnTo>
                      <a:pt x="249474" y="1496815"/>
                    </a:lnTo>
                    <a:cubicBezTo>
                      <a:pt x="111693" y="1496815"/>
                      <a:pt x="0" y="1385122"/>
                      <a:pt x="0" y="1247341"/>
                    </a:cubicBezTo>
                    <a:lnTo>
                      <a:pt x="0" y="249474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999999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0218" tIns="130218" rIns="130218" bIns="130218" numCol="1" spcCol="1270" anchor="ctr" anchorCtr="0">
                <a:noAutofit/>
              </a:bodyPr>
              <a:lstStyle/>
              <a:p>
                <a:pPr marL="0" marR="0" lvl="0" indent="0" algn="ctr" defTabSz="6667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dirty="0">
                    <a:solidFill>
                      <a:srgbClr val="595959"/>
                    </a:solidFill>
                    <a:latin typeface="Calibri"/>
                  </a:rPr>
                  <a:t>16% drop in those categorising the odour as very offensive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323346B-8108-46EE-887C-2FEFD8A9126E}"/>
                  </a:ext>
                </a:extLst>
              </p:cNvPr>
              <p:cNvSpPr/>
              <p:nvPr/>
            </p:nvSpPr>
            <p:spPr>
              <a:xfrm>
                <a:off x="3320784" y="2629123"/>
                <a:ext cx="2283820" cy="1496815"/>
              </a:xfrm>
              <a:custGeom>
                <a:avLst/>
                <a:gdLst>
                  <a:gd name="connsiteX0" fmla="*/ 0 w 2283820"/>
                  <a:gd name="connsiteY0" fmla="*/ 249474 h 1496815"/>
                  <a:gd name="connsiteX1" fmla="*/ 249474 w 2283820"/>
                  <a:gd name="connsiteY1" fmla="*/ 0 h 1496815"/>
                  <a:gd name="connsiteX2" fmla="*/ 2034346 w 2283820"/>
                  <a:gd name="connsiteY2" fmla="*/ 0 h 1496815"/>
                  <a:gd name="connsiteX3" fmla="*/ 2283820 w 2283820"/>
                  <a:gd name="connsiteY3" fmla="*/ 249474 h 1496815"/>
                  <a:gd name="connsiteX4" fmla="*/ 2283820 w 2283820"/>
                  <a:gd name="connsiteY4" fmla="*/ 1247341 h 1496815"/>
                  <a:gd name="connsiteX5" fmla="*/ 2034346 w 2283820"/>
                  <a:gd name="connsiteY5" fmla="*/ 1496815 h 1496815"/>
                  <a:gd name="connsiteX6" fmla="*/ 249474 w 2283820"/>
                  <a:gd name="connsiteY6" fmla="*/ 1496815 h 1496815"/>
                  <a:gd name="connsiteX7" fmla="*/ 0 w 2283820"/>
                  <a:gd name="connsiteY7" fmla="*/ 1247341 h 1496815"/>
                  <a:gd name="connsiteX8" fmla="*/ 0 w 2283820"/>
                  <a:gd name="connsiteY8" fmla="*/ 249474 h 149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3820" h="1496815">
                    <a:moveTo>
                      <a:pt x="0" y="249474"/>
                    </a:moveTo>
                    <a:cubicBezTo>
                      <a:pt x="0" y="111693"/>
                      <a:pt x="111693" y="0"/>
                      <a:pt x="249474" y="0"/>
                    </a:cubicBezTo>
                    <a:lnTo>
                      <a:pt x="2034346" y="0"/>
                    </a:lnTo>
                    <a:cubicBezTo>
                      <a:pt x="2172127" y="0"/>
                      <a:pt x="2283820" y="111693"/>
                      <a:pt x="2283820" y="249474"/>
                    </a:cubicBezTo>
                    <a:lnTo>
                      <a:pt x="2283820" y="1247341"/>
                    </a:lnTo>
                    <a:cubicBezTo>
                      <a:pt x="2283820" y="1385122"/>
                      <a:pt x="2172127" y="1496815"/>
                      <a:pt x="2034346" y="1496815"/>
                    </a:cubicBezTo>
                    <a:lnTo>
                      <a:pt x="249474" y="1496815"/>
                    </a:lnTo>
                    <a:cubicBezTo>
                      <a:pt x="111693" y="1496815"/>
                      <a:pt x="0" y="1385122"/>
                      <a:pt x="0" y="1247341"/>
                    </a:cubicBezTo>
                    <a:lnTo>
                      <a:pt x="0" y="249474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C9DD0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0218" tIns="130218" rIns="130218" bIns="130218" numCol="1" spcCol="1270" anchor="ctr" anchorCtr="0">
                <a:noAutofit/>
              </a:bodyPr>
              <a:lstStyle/>
              <a:p>
                <a:pPr marL="0" marR="0" lvl="0" indent="0" algn="ctr" defTabSz="6667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8% reduction in the number of people taking action as a result of the odour and making complaints</a:t>
                </a: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3488250-855A-48F2-AFC8-84E1547F5727}"/>
                  </a:ext>
                </a:extLst>
              </p:cNvPr>
              <p:cNvSpPr/>
              <p:nvPr/>
            </p:nvSpPr>
            <p:spPr>
              <a:xfrm>
                <a:off x="5827250" y="2616112"/>
                <a:ext cx="2283820" cy="1496815"/>
              </a:xfrm>
              <a:custGeom>
                <a:avLst/>
                <a:gdLst>
                  <a:gd name="connsiteX0" fmla="*/ 0 w 2283820"/>
                  <a:gd name="connsiteY0" fmla="*/ 249474 h 1496815"/>
                  <a:gd name="connsiteX1" fmla="*/ 249474 w 2283820"/>
                  <a:gd name="connsiteY1" fmla="*/ 0 h 1496815"/>
                  <a:gd name="connsiteX2" fmla="*/ 2034346 w 2283820"/>
                  <a:gd name="connsiteY2" fmla="*/ 0 h 1496815"/>
                  <a:gd name="connsiteX3" fmla="*/ 2283820 w 2283820"/>
                  <a:gd name="connsiteY3" fmla="*/ 249474 h 1496815"/>
                  <a:gd name="connsiteX4" fmla="*/ 2283820 w 2283820"/>
                  <a:gd name="connsiteY4" fmla="*/ 1247341 h 1496815"/>
                  <a:gd name="connsiteX5" fmla="*/ 2034346 w 2283820"/>
                  <a:gd name="connsiteY5" fmla="*/ 1496815 h 1496815"/>
                  <a:gd name="connsiteX6" fmla="*/ 249474 w 2283820"/>
                  <a:gd name="connsiteY6" fmla="*/ 1496815 h 1496815"/>
                  <a:gd name="connsiteX7" fmla="*/ 0 w 2283820"/>
                  <a:gd name="connsiteY7" fmla="*/ 1247341 h 1496815"/>
                  <a:gd name="connsiteX8" fmla="*/ 0 w 2283820"/>
                  <a:gd name="connsiteY8" fmla="*/ 249474 h 149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3820" h="1496815">
                    <a:moveTo>
                      <a:pt x="0" y="249474"/>
                    </a:moveTo>
                    <a:cubicBezTo>
                      <a:pt x="0" y="111693"/>
                      <a:pt x="111693" y="0"/>
                      <a:pt x="249474" y="0"/>
                    </a:cubicBezTo>
                    <a:lnTo>
                      <a:pt x="2034346" y="0"/>
                    </a:lnTo>
                    <a:cubicBezTo>
                      <a:pt x="2172127" y="0"/>
                      <a:pt x="2283820" y="111693"/>
                      <a:pt x="2283820" y="249474"/>
                    </a:cubicBezTo>
                    <a:lnTo>
                      <a:pt x="2283820" y="1247341"/>
                    </a:lnTo>
                    <a:cubicBezTo>
                      <a:pt x="2283820" y="1385122"/>
                      <a:pt x="2172127" y="1496815"/>
                      <a:pt x="2034346" y="1496815"/>
                    </a:cubicBezTo>
                    <a:lnTo>
                      <a:pt x="249474" y="1496815"/>
                    </a:lnTo>
                    <a:cubicBezTo>
                      <a:pt x="111693" y="1496815"/>
                      <a:pt x="0" y="1385122"/>
                      <a:pt x="0" y="1247341"/>
                    </a:cubicBezTo>
                    <a:lnTo>
                      <a:pt x="0" y="249474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0684B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0218" tIns="130218" rIns="130218" bIns="130218" numCol="1" spcCol="1270" anchor="ctr" anchorCtr="0">
                <a:noAutofit/>
              </a:bodyPr>
              <a:lstStyle/>
              <a:p>
                <a:pPr marL="0" marR="0" lvl="0" indent="0" algn="ctr" defTabSz="6667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26% have seen an improvement in the odour in last five years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985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9905" y="119267"/>
            <a:ext cx="7990401" cy="318410"/>
          </a:xfrm>
        </p:spPr>
        <p:txBody>
          <a:bodyPr/>
          <a:lstStyle/>
          <a:p>
            <a:r>
              <a:rPr lang="en-GB" dirty="0"/>
              <a:t>Next steps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0398BF-B3DE-4C7B-9DDC-8FAECA928F78}"/>
              </a:ext>
            </a:extLst>
          </p:cNvPr>
          <p:cNvGrpSpPr/>
          <p:nvPr/>
        </p:nvGrpSpPr>
        <p:grpSpPr>
          <a:xfrm>
            <a:off x="450376" y="1753230"/>
            <a:ext cx="8249930" cy="3351535"/>
            <a:chOff x="450376" y="1753230"/>
            <a:chExt cx="8249930" cy="335153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6DBBF40-2AD7-44A1-9BDE-154372EAFEDB}"/>
                </a:ext>
              </a:extLst>
            </p:cNvPr>
            <p:cNvSpPr/>
            <p:nvPr/>
          </p:nvSpPr>
          <p:spPr>
            <a:xfrm>
              <a:off x="450376" y="1753232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Whilst there has been reductions in odour awareness and experiences, more to do 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3C4B1A8-D803-427B-9BF7-2595A9B1793C}"/>
                </a:ext>
              </a:extLst>
            </p:cNvPr>
            <p:cNvSpPr/>
            <p:nvPr/>
          </p:nvSpPr>
          <p:spPr>
            <a:xfrm>
              <a:off x="3286289" y="1753231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Improve the frequency and quality of communication from Seafield to the local community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A891A0-803A-4EDA-8B2D-77FA37B41C91}"/>
                </a:ext>
              </a:extLst>
            </p:cNvPr>
            <p:cNvSpPr/>
            <p:nvPr/>
          </p:nvSpPr>
          <p:spPr>
            <a:xfrm>
              <a:off x="6122203" y="1753230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Communicate with people and businesses in ways they want to engaged in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9F58FD7-85A8-4454-BF31-4C22EAB76D7F}"/>
                </a:ext>
              </a:extLst>
            </p:cNvPr>
            <p:cNvSpPr/>
            <p:nvPr/>
          </p:nvSpPr>
          <p:spPr>
            <a:xfrm>
              <a:off x="1732746" y="3557904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Improve how complaints are handled and how Seafield respond to people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7F808C-CB18-4B71-9733-99EA79AF7559}"/>
                </a:ext>
              </a:extLst>
            </p:cNvPr>
            <p:cNvSpPr/>
            <p:nvPr/>
          </p:nvSpPr>
          <p:spPr>
            <a:xfrm>
              <a:off x="4833151" y="3557904"/>
              <a:ext cx="2578103" cy="1546861"/>
            </a:xfrm>
            <a:custGeom>
              <a:avLst/>
              <a:gdLst>
                <a:gd name="connsiteX0" fmla="*/ 0 w 2578103"/>
                <a:gd name="connsiteY0" fmla="*/ 257815 h 1546861"/>
                <a:gd name="connsiteX1" fmla="*/ 257815 w 2578103"/>
                <a:gd name="connsiteY1" fmla="*/ 0 h 1546861"/>
                <a:gd name="connsiteX2" fmla="*/ 2320288 w 2578103"/>
                <a:gd name="connsiteY2" fmla="*/ 0 h 1546861"/>
                <a:gd name="connsiteX3" fmla="*/ 2578103 w 2578103"/>
                <a:gd name="connsiteY3" fmla="*/ 257815 h 1546861"/>
                <a:gd name="connsiteX4" fmla="*/ 2578103 w 2578103"/>
                <a:gd name="connsiteY4" fmla="*/ 1289046 h 1546861"/>
                <a:gd name="connsiteX5" fmla="*/ 2320288 w 2578103"/>
                <a:gd name="connsiteY5" fmla="*/ 1546861 h 1546861"/>
                <a:gd name="connsiteX6" fmla="*/ 257815 w 2578103"/>
                <a:gd name="connsiteY6" fmla="*/ 1546861 h 1546861"/>
                <a:gd name="connsiteX7" fmla="*/ 0 w 2578103"/>
                <a:gd name="connsiteY7" fmla="*/ 1289046 h 1546861"/>
                <a:gd name="connsiteX8" fmla="*/ 0 w 2578103"/>
                <a:gd name="connsiteY8" fmla="*/ 257815 h 15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03" h="1546861">
                  <a:moveTo>
                    <a:pt x="0" y="257815"/>
                  </a:moveTo>
                  <a:cubicBezTo>
                    <a:pt x="0" y="115428"/>
                    <a:pt x="115428" y="0"/>
                    <a:pt x="257815" y="0"/>
                  </a:cubicBezTo>
                  <a:lnTo>
                    <a:pt x="2320288" y="0"/>
                  </a:lnTo>
                  <a:cubicBezTo>
                    <a:pt x="2462675" y="0"/>
                    <a:pt x="2578103" y="115428"/>
                    <a:pt x="2578103" y="257815"/>
                  </a:cubicBezTo>
                  <a:lnTo>
                    <a:pt x="2578103" y="1289046"/>
                  </a:lnTo>
                  <a:cubicBezTo>
                    <a:pt x="2578103" y="1431433"/>
                    <a:pt x="2462675" y="1546861"/>
                    <a:pt x="2320288" y="1546861"/>
                  </a:cubicBezTo>
                  <a:lnTo>
                    <a:pt x="257815" y="1546861"/>
                  </a:lnTo>
                  <a:cubicBezTo>
                    <a:pt x="115428" y="1546861"/>
                    <a:pt x="0" y="1431433"/>
                    <a:pt x="0" y="1289046"/>
                  </a:cubicBezTo>
                  <a:lnTo>
                    <a:pt x="0" y="25781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2" tIns="136472" rIns="136472" bIns="136472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Continue to speak </a:t>
              </a:r>
              <a:r>
                <a:rPr lang="en-US" sz="1600" dirty="0">
                  <a:solidFill>
                    <a:prstClr val="white"/>
                  </a:solidFill>
                  <a:latin typeface="Calibri"/>
                </a:rPr>
                <a:t>with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engage with the local 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17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617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 colours">
      <a:dk1>
        <a:srgbClr val="595959"/>
      </a:dk1>
      <a:lt1>
        <a:sysClr val="window" lastClr="FFFFFF"/>
      </a:lt1>
      <a:dk2>
        <a:srgbClr val="2DC6D6"/>
      </a:dk2>
      <a:lt2>
        <a:srgbClr val="93DDDB"/>
      </a:lt2>
      <a:accent1>
        <a:srgbClr val="C9E8DD"/>
      </a:accent1>
      <a:accent2>
        <a:srgbClr val="F1654D"/>
      </a:accent2>
      <a:accent3>
        <a:srgbClr val="EEAF00"/>
      </a:accent3>
      <a:accent4>
        <a:srgbClr val="F9E08C"/>
      </a:accent4>
      <a:accent5>
        <a:srgbClr val="CCE226"/>
      </a:accent5>
      <a:accent6>
        <a:srgbClr val="CEEA82"/>
      </a:accent6>
      <a:hlink>
        <a:srgbClr val="2DC6D6"/>
      </a:hlink>
      <a:folHlink>
        <a:srgbClr val="2DC6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Brand colours">
      <a:dk1>
        <a:srgbClr val="595959"/>
      </a:dk1>
      <a:lt1>
        <a:sysClr val="window" lastClr="FFFFFF"/>
      </a:lt1>
      <a:dk2>
        <a:srgbClr val="2DC6D6"/>
      </a:dk2>
      <a:lt2>
        <a:srgbClr val="93DDDB"/>
      </a:lt2>
      <a:accent1>
        <a:srgbClr val="C9E8DD"/>
      </a:accent1>
      <a:accent2>
        <a:srgbClr val="F1654D"/>
      </a:accent2>
      <a:accent3>
        <a:srgbClr val="EEAF00"/>
      </a:accent3>
      <a:accent4>
        <a:srgbClr val="F9E08C"/>
      </a:accent4>
      <a:accent5>
        <a:srgbClr val="CCE226"/>
      </a:accent5>
      <a:accent6>
        <a:srgbClr val="CEEA82"/>
      </a:accent6>
      <a:hlink>
        <a:srgbClr val="2DC6D6"/>
      </a:hlink>
      <a:folHlink>
        <a:srgbClr val="2DC6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8236</TotalTime>
  <Words>545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1_Office Theme</vt:lpstr>
      <vt:lpstr>Scottish Water</vt:lpstr>
      <vt:lpstr>Objectives of the research</vt:lpstr>
      <vt:lpstr>Executive summary of key points</vt:lpstr>
      <vt:lpstr>Research method</vt:lpstr>
      <vt:lpstr>Key results</vt:lpstr>
      <vt:lpstr>Downsides</vt:lpstr>
      <vt:lpstr>Upsides</vt:lpstr>
      <vt:lpstr>Next steps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Darren Wake</cp:lastModifiedBy>
  <cp:revision>607</cp:revision>
  <cp:lastPrinted>2018-09-12T13:23:36Z</cp:lastPrinted>
  <dcterms:created xsi:type="dcterms:W3CDTF">2012-11-21T12:58:11Z</dcterms:created>
  <dcterms:modified xsi:type="dcterms:W3CDTF">2018-09-26T07:53:37Z</dcterms:modified>
</cp:coreProperties>
</file>