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4"/>
  </p:sldMasterIdLst>
  <p:sldIdLst>
    <p:sldId id="256" r:id="rId5"/>
    <p:sldId id="257" r:id="rId6"/>
    <p:sldId id="269" r:id="rId7"/>
    <p:sldId id="258" r:id="rId8"/>
    <p:sldId id="260" r:id="rId9"/>
    <p:sldId id="266" r:id="rId10"/>
    <p:sldId id="263" r:id="rId11"/>
    <p:sldId id="268" r:id="rId12"/>
    <p:sldId id="264" r:id="rId13"/>
    <p:sldId id="259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alie Walker" initials="NW" lastIdx="1" clrIdx="0">
    <p:extLst>
      <p:ext uri="{19B8F6BF-5375-455C-9EA6-DF929625EA0E}">
        <p15:presenceInfo xmlns:p15="http://schemas.microsoft.com/office/powerpoint/2012/main" userId="S::Natalie.Walker@scottishwater.co.uk::4267ebe4-cc32-4161-ac60-df34b91b89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86" dt="2021-03-09T09:34:25.859"/>
    <p1510:client id="{0D01C827-5C9F-9C2B-BFA4-69F5A5FE58F3}" v="1191" dt="2021-03-08T16:00:04.123"/>
    <p1510:client id="{10CD5D5C-730D-50EB-0E90-A817F50AFA33}" v="261" dt="2021-03-08T17:00:09.625"/>
    <p1510:client id="{BFF0EFAD-7C30-4D9C-EF9A-3D184D477C6D}" v="730" dt="2021-03-08T14:38:13.2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14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0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9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4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96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8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80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73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1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032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30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722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help@scottishwater.co.uk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A6DB71-5863-4063-921A-4689796315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3676" y="907049"/>
            <a:ext cx="3656491" cy="332232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</a:t>
            </a:r>
            <a:r>
              <a:rPr lang="en-US" sz="2800" b="1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Winchburgh</a:t>
            </a:r>
            <a:r>
              <a:rPr lang="en-US" sz="2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Wastewater Treatment Works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E1C2ED-8C6A-42AA-B6A1-AC724BD245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4634" y="4159673"/>
            <a:ext cx="3510355" cy="163566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rgbClr val="FEFFFF"/>
              </a:solidFill>
              <a:cs typeface="Calibri"/>
            </a:endParaRPr>
          </a:p>
          <a:p>
            <a:pPr algn="l"/>
            <a:r>
              <a:rPr lang="en-US" sz="1800">
                <a:solidFill>
                  <a:srgbClr val="FEFFFF"/>
                </a:solidFill>
              </a:rPr>
              <a:t>Scottish Water / ESD update to </a:t>
            </a:r>
            <a:r>
              <a:rPr lang="en-US" sz="1800" err="1">
                <a:solidFill>
                  <a:srgbClr val="FEFFFF"/>
                </a:solidFill>
              </a:rPr>
              <a:t>Winchburgh</a:t>
            </a:r>
            <a:r>
              <a:rPr lang="en-US" sz="1800">
                <a:solidFill>
                  <a:srgbClr val="FEFFFF"/>
                </a:solidFill>
              </a:rPr>
              <a:t> Community Council</a:t>
            </a:r>
            <a:endParaRPr lang="en-US" sz="1800">
              <a:solidFill>
                <a:srgbClr val="FEFFFF"/>
              </a:solidFill>
              <a:cs typeface="Calibri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 b="1">
              <a:solidFill>
                <a:srgbClr val="FEFFFF"/>
              </a:solidFill>
              <a:cs typeface="Calibri"/>
            </a:endParaRPr>
          </a:p>
          <a:p>
            <a:pPr algn="l"/>
            <a:r>
              <a:rPr lang="en-US" sz="1800" b="1">
                <a:solidFill>
                  <a:srgbClr val="FEFFFF"/>
                </a:solidFill>
              </a:rPr>
              <a:t>8 March 2021</a:t>
            </a:r>
            <a:endParaRPr lang="en-US" sz="1800" b="1">
              <a:solidFill>
                <a:srgbClr val="FEFFFF"/>
              </a:solidFill>
              <a:cs typeface="Calibri"/>
            </a:endParaRPr>
          </a:p>
        </p:txBody>
      </p:sp>
      <p:sp>
        <p:nvSpPr>
          <p:cNvPr id="54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D17349-2D67-4835-8111-F22F40F0F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9" b="1"/>
          <a:stretch/>
        </p:blipFill>
        <p:spPr>
          <a:xfrm>
            <a:off x="893516" y="859087"/>
            <a:ext cx="5646257" cy="3958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F8F466-56EE-406E-9325-08CBA39B2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" r="1" b="8444"/>
          <a:stretch/>
        </p:blipFill>
        <p:spPr>
          <a:xfrm>
            <a:off x="84425" y="5043446"/>
            <a:ext cx="3451571" cy="168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33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4581F9-E6CF-4274-8395-DC11F0137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GB" sz="4000" b="1">
                <a:solidFill>
                  <a:srgbClr val="FFFFFF"/>
                </a:solidFill>
                <a:latin typeface="+mn-lt"/>
              </a:rPr>
              <a:t>Water pressure update - Winchburgh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DF3F4-B117-40C4-8ED8-E6354FC2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1700">
              <a:solidFill>
                <a:srgbClr val="FEFFFF"/>
              </a:solidFill>
            </a:endParaRPr>
          </a:p>
          <a:p>
            <a:r>
              <a:rPr lang="en-GB" sz="1700" dirty="0">
                <a:solidFill>
                  <a:srgbClr val="FEFFFF"/>
                </a:solidFill>
                <a:cs typeface="Arial"/>
              </a:rPr>
              <a:t>Recently carried out a temporary rezone to parts of </a:t>
            </a:r>
            <a:r>
              <a:rPr lang="en-GB" sz="1700" dirty="0" err="1">
                <a:solidFill>
                  <a:srgbClr val="FEFFFF"/>
                </a:solidFill>
                <a:cs typeface="Arial"/>
              </a:rPr>
              <a:t>Winchburgh</a:t>
            </a:r>
            <a:r>
              <a:rPr lang="en-GB" sz="1700" dirty="0">
                <a:solidFill>
                  <a:srgbClr val="FEFFFF"/>
                </a:solidFill>
                <a:cs typeface="Arial"/>
              </a:rPr>
              <a:t> and Newton Village</a:t>
            </a:r>
          </a:p>
          <a:p>
            <a:r>
              <a:rPr lang="en-GB" sz="1700" dirty="0">
                <a:solidFill>
                  <a:srgbClr val="FEFFFF"/>
                </a:solidFill>
                <a:cs typeface="Arial"/>
              </a:rPr>
              <a:t>Longer term we will split village into 2 zones</a:t>
            </a:r>
          </a:p>
          <a:p>
            <a:r>
              <a:rPr lang="en-GB" sz="1700" dirty="0">
                <a:solidFill>
                  <a:srgbClr val="FEFFFF"/>
                </a:solidFill>
                <a:cs typeface="Arial"/>
              </a:rPr>
              <a:t>West </a:t>
            </a:r>
            <a:r>
              <a:rPr lang="en-GB" sz="1700" dirty="0" err="1">
                <a:solidFill>
                  <a:srgbClr val="FEFFFF"/>
                </a:solidFill>
                <a:cs typeface="Arial"/>
              </a:rPr>
              <a:t>Winchburgh</a:t>
            </a:r>
            <a:r>
              <a:rPr lang="en-GB" sz="1700" dirty="0">
                <a:solidFill>
                  <a:srgbClr val="FEFFFF"/>
                </a:solidFill>
                <a:cs typeface="Arial"/>
              </a:rPr>
              <a:t> supplied from Waterston tank -  East </a:t>
            </a:r>
            <a:r>
              <a:rPr lang="en-GB" sz="1700" dirty="0" err="1">
                <a:solidFill>
                  <a:srgbClr val="FEFFFF"/>
                </a:solidFill>
                <a:cs typeface="Arial"/>
              </a:rPr>
              <a:t>Winchburgh</a:t>
            </a:r>
            <a:r>
              <a:rPr lang="en-GB" sz="1700" dirty="0">
                <a:solidFill>
                  <a:srgbClr val="FEFFFF"/>
                </a:solidFill>
                <a:cs typeface="Arial"/>
              </a:rPr>
              <a:t> from a new link to South Queensferry</a:t>
            </a:r>
          </a:p>
          <a:p>
            <a:r>
              <a:rPr lang="en-GB" sz="1700" dirty="0">
                <a:solidFill>
                  <a:srgbClr val="FEFFFF"/>
                </a:solidFill>
                <a:cs typeface="Arial"/>
              </a:rPr>
              <a:t>More resilient water supply to customers </a:t>
            </a:r>
          </a:p>
          <a:p>
            <a:r>
              <a:rPr lang="en-GB" sz="1700" dirty="0">
                <a:solidFill>
                  <a:srgbClr val="FEFFFF"/>
                </a:solidFill>
                <a:cs typeface="Arial"/>
              </a:rPr>
              <a:t>Continue to report any incidents to 24/7 customer services helpline on 0800 0778 778 </a:t>
            </a:r>
            <a:r>
              <a:rPr lang="en-GB" sz="1700" u="sng" dirty="0">
                <a:solidFill>
                  <a:srgbClr val="FEFFFF"/>
                </a:solidFill>
                <a:cs typeface="Arial"/>
                <a:hlinkClick r:id="rId2"/>
              </a:rPr>
              <a:t>elp@scottishwater.co.uk</a:t>
            </a:r>
            <a:r>
              <a:rPr lang="en-GB" sz="1700" u="sng" dirty="0">
                <a:solidFill>
                  <a:srgbClr val="FEFFFF"/>
                </a:solidFill>
                <a:cs typeface="Arial"/>
              </a:rPr>
              <a:t> </a:t>
            </a:r>
            <a:endParaRPr lang="en-GB" sz="1700" u="sng" dirty="0">
              <a:solidFill>
                <a:srgbClr val="FEFFFF"/>
              </a:solidFill>
              <a:cs typeface="Arial" panose="020B0604020202020204" pitchFamily="34" charset="0"/>
            </a:endParaRPr>
          </a:p>
          <a:p>
            <a:endParaRPr lang="en-GB" sz="1700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7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83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8C2566-11EE-4FB2-9221-BD2E65CAB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n-GB" b="1">
                <a:solidFill>
                  <a:srgbClr val="FFFFFF"/>
                </a:solidFill>
                <a:latin typeface="Calibri"/>
                <a:cs typeface="Arial"/>
              </a:rPr>
              <a:t>What next?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D76FA-41A8-4CCF-B66A-56A1E2160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3" r="1" b="8444"/>
          <a:stretch/>
        </p:blipFill>
        <p:spPr>
          <a:xfrm>
            <a:off x="918" y="4991254"/>
            <a:ext cx="3159296" cy="16868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2FB6-F1DA-4420-9AD2-ABF91E56F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338" y="2827419"/>
            <a:ext cx="8359034" cy="322762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endParaRPr lang="en-GB" sz="13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Continue to liaise with and update community on new WwTW</a:t>
            </a: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Attend future Community Council meetings</a:t>
            </a: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Hold community event later this year (COVID permitting)</a:t>
            </a: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Visit schools/attend events to discuss project and share 3Ps messaging </a:t>
            </a: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Volunteer programme – can help in community</a:t>
            </a:r>
            <a:endParaRPr lang="en-GB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GB" sz="2000" b="1">
                <a:solidFill>
                  <a:srgbClr val="000000"/>
                </a:solidFill>
                <a:cs typeface="Arial"/>
              </a:rPr>
              <a:t>Any ideas – let us know!</a:t>
            </a:r>
            <a:endParaRPr lang="en-GB" sz="20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GB" sz="1300" b="1">
              <a:solidFill>
                <a:srgbClr val="000000"/>
              </a:solidFill>
              <a:ea typeface="+mn-lt"/>
              <a:cs typeface="Arial" panose="020B0604020202020204" pitchFamily="34" charset="0"/>
            </a:endParaRPr>
          </a:p>
          <a:p>
            <a:endParaRPr lang="en-GB" sz="1300" b="1" u="sng">
              <a:solidFill>
                <a:srgbClr val="000000"/>
              </a:solidFill>
              <a:ea typeface="+mn-lt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GB" sz="3600" b="1" u="sng">
                <a:solidFill>
                  <a:srgbClr val="000000"/>
                </a:solidFill>
                <a:ea typeface="+mn-lt"/>
                <a:cs typeface="+mn-lt"/>
              </a:rPr>
              <a:t>ANY QUESTIONS?</a:t>
            </a:r>
            <a:endParaRPr lang="en-GB" sz="3600" b="1" u="sng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959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5E1D13B-3A3C-462E-A6FF-A3D5A3881F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82AB0A7-5ADB-43AA-A85D-9EB9D8BC0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421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4214E17-97F3-4B04-AAE9-03BA148AE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92875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EC9D92EA-1FC7-47BC-8749-59CAF27E9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" y="634080"/>
            <a:ext cx="7275530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627A4-09A6-42A7-9989-7E1E55EE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01" y="951273"/>
            <a:ext cx="6149595" cy="1190546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rgbClr val="FFFFFF"/>
                </a:solidFill>
                <a:latin typeface="+mn-lt"/>
              </a:rPr>
              <a:t>Who we are…..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6C90A-A849-417F-B30F-C91284055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56" y="1919441"/>
            <a:ext cx="5919952" cy="3228448"/>
          </a:xfrm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endParaRPr lang="en-GB" sz="1600" b="1">
              <a:solidFill>
                <a:srgbClr val="FE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/>
            <a:r>
              <a:rPr lang="en-GB" sz="1600" b="1">
                <a:solidFill>
                  <a:srgbClr val="FEFFFF"/>
                </a:solidFill>
                <a:cs typeface="Arial"/>
              </a:rPr>
              <a:t>Natalie Walker – Corporate Affairs – Scottish Water</a:t>
            </a:r>
          </a:p>
          <a:p>
            <a:pPr marL="285750" indent="-285750"/>
            <a:r>
              <a:rPr lang="en-GB" sz="1600">
                <a:solidFill>
                  <a:srgbClr val="FEFFFF"/>
                </a:solidFill>
                <a:cs typeface="Arial"/>
              </a:rPr>
              <a:t>Scottish Water - Water and wastewater provider for Scotland </a:t>
            </a:r>
          </a:p>
          <a:p>
            <a:pPr marL="285750" indent="-285750"/>
            <a:r>
              <a:rPr lang="en-GB" sz="1600">
                <a:solidFill>
                  <a:srgbClr val="FEFFFF"/>
                </a:solidFill>
                <a:cs typeface="Arial"/>
              </a:rPr>
              <a:t>Publicly owned and funded</a:t>
            </a:r>
            <a:endParaRPr lang="en-GB"/>
          </a:p>
          <a:p>
            <a:pPr marL="285750" indent="-285750"/>
            <a:r>
              <a:rPr lang="en-GB" sz="1600">
                <a:solidFill>
                  <a:srgbClr val="FEFFFF"/>
                </a:solidFill>
                <a:cs typeface="Arial"/>
              </a:rPr>
              <a:t>Responsible for 60,000 miles of water and waste pipe </a:t>
            </a:r>
            <a:endParaRPr lang="en-GB" sz="1600">
              <a:solidFill>
                <a:srgbClr val="FEFFFF"/>
              </a:solidFill>
              <a:cs typeface="Arial" panose="020B0604020202020204" pitchFamily="34" charset="0"/>
            </a:endParaRPr>
          </a:p>
          <a:p>
            <a:pPr marL="285750" indent="-285750"/>
            <a:r>
              <a:rPr lang="en-GB" sz="1600">
                <a:solidFill>
                  <a:srgbClr val="FEFFFF"/>
                </a:solidFill>
                <a:cs typeface="Arial"/>
              </a:rPr>
              <a:t>Operate  1,800 Wastewater Treatment Works </a:t>
            </a:r>
          </a:p>
          <a:p>
            <a:endParaRPr lang="en-GB" sz="1600">
              <a:solidFill>
                <a:srgbClr val="FEFFFF"/>
              </a:solidFill>
              <a:cs typeface="Arial" panose="020B0604020202020204" pitchFamily="34" charset="0"/>
            </a:endParaRPr>
          </a:p>
          <a:p>
            <a:endParaRPr lang="en-GB" sz="1600">
              <a:solidFill>
                <a:srgbClr val="FEFFFF"/>
              </a:solidFill>
              <a:cs typeface="Arial"/>
            </a:endParaRPr>
          </a:p>
          <a:p>
            <a:r>
              <a:rPr lang="en-GB" sz="1600" b="1">
                <a:solidFill>
                  <a:srgbClr val="FEFFFF"/>
                </a:solidFill>
                <a:cs typeface="Arial"/>
              </a:rPr>
              <a:t>Dougie McInnes – Project Manager, ESD</a:t>
            </a:r>
          </a:p>
          <a:p>
            <a:r>
              <a:rPr lang="en-GB" sz="1600" b="1">
                <a:solidFill>
                  <a:srgbClr val="FEFFFF"/>
                </a:solidFill>
                <a:cs typeface="Arial"/>
              </a:rPr>
              <a:t>Caroline McKenzie – Customer Manager, ESD</a:t>
            </a:r>
            <a:endParaRPr lang="en-GB" sz="1600">
              <a:solidFill>
                <a:srgbClr val="FEFFFF"/>
              </a:solidFill>
              <a:cs typeface="Arial"/>
            </a:endParaRPr>
          </a:p>
          <a:p>
            <a:r>
              <a:rPr lang="en-GB" sz="1600">
                <a:solidFill>
                  <a:srgbClr val="FEFFFF"/>
                </a:solidFill>
                <a:cs typeface="Arial"/>
              </a:rPr>
              <a:t>ESD will carry out this work on Scottish Water’s behalf</a:t>
            </a:r>
          </a:p>
          <a:p>
            <a:pPr marL="0" indent="0">
              <a:buNone/>
            </a:pPr>
            <a:endParaRPr lang="en-GB" sz="1300">
              <a:solidFill>
                <a:srgbClr val="FEFFFF"/>
              </a:solidFill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CC374-E0E9-4098-99DE-77AF750F02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9298"/>
          <a:stretch/>
        </p:blipFill>
        <p:spPr>
          <a:xfrm>
            <a:off x="7554137" y="999076"/>
            <a:ext cx="4637558" cy="479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0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93B743-5761-4856-B8C8-57FD53A91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PRESENTATION</a:t>
            </a:r>
            <a:br>
              <a:rPr lang="en-US" sz="3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37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87007C-446A-4E21-95E2-D04DD6C1DB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8708" y="885651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UPDATE ON TEMPORARY WWTW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DETAILS OF NEW PERMANENT WWTW SOLUTION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SITE LAYOUT AND ACCESS ROUTE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ESTIMATED TIMELINE FOR WORK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UPDATE ON WATER PRESSURE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NEXT STEPS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44258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095B4-F337-45A9-8ED7-9C423DD0A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br>
              <a:rPr lang="en-GB" sz="4000">
                <a:solidFill>
                  <a:srgbClr val="FFFFFF"/>
                </a:solidFill>
              </a:rPr>
            </a:br>
            <a:br>
              <a:rPr lang="en-GB" sz="4000">
                <a:solidFill>
                  <a:srgbClr val="FFFFFF"/>
                </a:solidFill>
              </a:rPr>
            </a:br>
            <a:br>
              <a:rPr lang="en-GB" sz="4000">
                <a:solidFill>
                  <a:srgbClr val="FFFFFF"/>
                </a:solidFill>
              </a:rPr>
            </a:br>
            <a:r>
              <a:rPr lang="en-GB" sz="4000" b="1">
                <a:solidFill>
                  <a:srgbClr val="FFFFFF"/>
                </a:solidFill>
                <a:latin typeface="+mn-lt"/>
              </a:rPr>
              <a:t>Update on Winchburgh WwTW</a:t>
            </a:r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71951-9CEF-479F-9200-6F45E729F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8983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z="2000">
                <a:solidFill>
                  <a:srgbClr val="FEFFFF"/>
                </a:solidFill>
                <a:cs typeface="Arial"/>
              </a:rPr>
              <a:t>Temporary WwTW completed and operational</a:t>
            </a:r>
            <a:endParaRPr lang="en-US" sz="2000">
              <a:solidFill>
                <a:srgbClr val="FEFFFF"/>
              </a:solidFill>
              <a:cs typeface="Calibri"/>
            </a:endParaRP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Will operate until permanent WwTW operational </a:t>
            </a:r>
            <a:endParaRPr lang="en-GB" sz="2000">
              <a:solidFill>
                <a:srgbClr val="FEFFFF"/>
              </a:solidFill>
              <a:cs typeface="Calibri" panose="020F0502020204030204"/>
            </a:endParaRP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Thanks to community for patience</a:t>
            </a:r>
            <a:endParaRPr lang="en-GB" sz="2000">
              <a:solidFill>
                <a:srgbClr val="FEFFFF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000" b="1">
                <a:solidFill>
                  <a:srgbClr val="FEFFFF"/>
                </a:solidFill>
                <a:cs typeface="Arial"/>
              </a:rPr>
              <a:t>Next Steps</a:t>
            </a:r>
          </a:p>
          <a:p>
            <a:r>
              <a:rPr lang="en-GB" sz="2000">
                <a:solidFill>
                  <a:srgbClr val="FEFFFF"/>
                </a:solidFill>
                <a:ea typeface="+mn-lt"/>
                <a:cs typeface="+mn-lt"/>
              </a:rPr>
              <a:t>Priority work continuing  - carried out under Covid operating guidance</a:t>
            </a:r>
            <a:endParaRPr lang="en-GB" sz="2000">
              <a:cs typeface="Calibri" panose="020F0502020204030204"/>
            </a:endParaRP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Multi-million </a:t>
            </a:r>
            <a:r>
              <a:rPr lang="en-GB" sz="1800">
                <a:solidFill>
                  <a:srgbClr val="FEFFFF"/>
                </a:solidFill>
                <a:cs typeface="Arial"/>
              </a:rPr>
              <a:t>pound</a:t>
            </a:r>
            <a:r>
              <a:rPr lang="en-GB" sz="2000">
                <a:solidFill>
                  <a:srgbClr val="FEFFFF"/>
                </a:solidFill>
                <a:cs typeface="Arial"/>
              </a:rPr>
              <a:t> investment to construct permanent WwTW</a:t>
            </a:r>
            <a:endParaRPr lang="en-GB" sz="2000">
              <a:solidFill>
                <a:srgbClr val="FEFFFF"/>
              </a:solidFill>
              <a:cs typeface="Arial" panose="020B0604020202020204" pitchFamily="34" charset="0"/>
            </a:endParaRP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Help enable growth </a:t>
            </a: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Will be responsible / do all we can to cause minimum disruption </a:t>
            </a:r>
          </a:p>
          <a:p>
            <a:r>
              <a:rPr lang="en-GB" sz="2000">
                <a:solidFill>
                  <a:srgbClr val="FEFFFF"/>
                </a:solidFill>
                <a:cs typeface="Arial"/>
              </a:rPr>
              <a:t>Work with the community to deliver messages on how they can help keep water network flowing</a:t>
            </a:r>
          </a:p>
          <a:p>
            <a:endParaRPr lang="en-GB" sz="15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950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3B205-9828-487A-935C-6327291C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41" y="319509"/>
            <a:ext cx="3203816" cy="1952123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rgbClr val="FFFFFF"/>
                </a:solidFill>
                <a:latin typeface="+mn-lt"/>
                <a:cs typeface="Arial"/>
              </a:rPr>
              <a:t>State-of-the-art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45EB7-1D24-4F7B-809F-B1B6BF00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635" y="1982490"/>
            <a:ext cx="3200451" cy="35496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1800" err="1">
                <a:solidFill>
                  <a:srgbClr val="FEFFFF"/>
                </a:solidFill>
                <a:latin typeface="Arial"/>
                <a:cs typeface="Arial"/>
              </a:rPr>
              <a:t>Nereda</a:t>
            </a:r>
            <a:r>
              <a:rPr lang="en-GB" sz="1800">
                <a:solidFill>
                  <a:srgbClr val="FEFFFF"/>
                </a:solidFill>
                <a:latin typeface="Arial"/>
                <a:cs typeface="Arial"/>
              </a:rPr>
              <a:t> technology </a:t>
            </a:r>
          </a:p>
          <a:p>
            <a:pPr marL="0" indent="0">
              <a:buNone/>
            </a:pPr>
            <a:r>
              <a:rPr lang="en-GB" sz="1800" b="1" u="sng">
                <a:solidFill>
                  <a:srgbClr val="FEFFFF"/>
                </a:solidFill>
                <a:ea typeface="+mn-lt"/>
                <a:cs typeface="+mn-lt"/>
              </a:rPr>
              <a:t>Environmental Benefits</a:t>
            </a:r>
            <a:endParaRPr lang="en-GB" sz="1800" b="1" u="sng">
              <a:solidFill>
                <a:srgbClr val="FEFFFF"/>
              </a:solidFill>
              <a:latin typeface="Arial"/>
              <a:ea typeface="+mn-lt"/>
              <a:cs typeface="Arial"/>
            </a:endParaRPr>
          </a:p>
          <a:p>
            <a:r>
              <a:rPr lang="en-US" sz="1800">
                <a:solidFill>
                  <a:srgbClr val="FEFFFF"/>
                </a:solidFill>
                <a:latin typeface="Arial"/>
                <a:ea typeface="+mn-lt"/>
                <a:cs typeface="Arial"/>
              </a:rPr>
              <a:t>Compact designs – ¾ less land needed</a:t>
            </a:r>
          </a:p>
          <a:p>
            <a:r>
              <a:rPr lang="en-US" sz="1800">
                <a:solidFill>
                  <a:srgbClr val="FEFFFF"/>
                </a:solidFill>
                <a:latin typeface="Arial"/>
                <a:ea typeface="+mn-lt"/>
                <a:cs typeface="Arial"/>
              </a:rPr>
              <a:t>Treats to higher standard </a:t>
            </a:r>
            <a:endParaRPr lang="en-US" sz="1800">
              <a:solidFill>
                <a:srgbClr val="FEFF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FEFFFF"/>
                </a:solidFill>
                <a:latin typeface="Arial"/>
                <a:ea typeface="+mn-lt"/>
                <a:cs typeface="Arial"/>
              </a:rPr>
              <a:t>Lower energy consumption </a:t>
            </a:r>
            <a:endParaRPr lang="en-US" sz="1800">
              <a:solidFill>
                <a:srgbClr val="FEFF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r>
              <a:rPr lang="en-US" sz="1800">
                <a:solidFill>
                  <a:srgbClr val="FEFFFF"/>
                </a:solidFill>
                <a:latin typeface="Arial"/>
                <a:ea typeface="+mn-lt"/>
                <a:cs typeface="Arial"/>
              </a:rPr>
              <a:t>PV panels to be added – converts energy from sun to electric power</a:t>
            </a:r>
          </a:p>
          <a:p>
            <a:r>
              <a:rPr lang="en-US" sz="1800">
                <a:solidFill>
                  <a:srgbClr val="FEFFFF"/>
                </a:solidFill>
                <a:latin typeface="Arial"/>
                <a:ea typeface="+mn-lt"/>
                <a:cs typeface="Arial"/>
              </a:rPr>
              <a:t>Use of steel rather than concrete</a:t>
            </a:r>
          </a:p>
          <a:p>
            <a:pPr marL="0" indent="0">
              <a:buNone/>
            </a:pPr>
            <a:endParaRPr lang="en-US" sz="1300">
              <a:solidFill>
                <a:srgbClr val="FEFF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300">
              <a:solidFill>
                <a:srgbClr val="FEFFFF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0FAC89E-1987-43FE-A0D7-631A85CE1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7" r="13216" b="-3"/>
          <a:stretch/>
        </p:blipFill>
        <p:spPr>
          <a:xfrm>
            <a:off x="4890321" y="167312"/>
            <a:ext cx="5550996" cy="46233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1799F0FE-8A4B-449A-AC0F-11AFB2A80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593" y="3953428"/>
            <a:ext cx="4267199" cy="262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84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B205-9828-487A-935C-6327291C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938" y="592791"/>
            <a:ext cx="11548683" cy="132556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cs typeface="Arial"/>
              </a:rPr>
              <a:t>SSIG</a:t>
            </a:r>
            <a:endParaRPr lang="en-GB" b="1">
              <a:solidFill>
                <a:srgbClr val="FFFFFF"/>
              </a:solidFill>
              <a:latin typeface="+mn-lt"/>
              <a:cs typeface="Arial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1C250F2-F96A-4A12-AB85-C12350691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7142" y="2812887"/>
            <a:ext cx="5801903" cy="319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7EED08-218E-4F33-8001-B41ED932F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28" y="2145322"/>
            <a:ext cx="5088828" cy="46341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9CE1EBF-CAB0-459E-A7AE-C5C5006AB167}"/>
              </a:ext>
            </a:extLst>
          </p:cNvPr>
          <p:cNvSpPr txBox="1"/>
          <p:nvPr/>
        </p:nvSpPr>
        <p:spPr>
          <a:xfrm>
            <a:off x="9148093" y="2512202"/>
            <a:ext cx="3090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3D Model of Proposed Works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339CC2-EF7E-40C3-810B-0FB0D78983B4}"/>
              </a:ext>
            </a:extLst>
          </p:cNvPr>
          <p:cNvSpPr txBox="1"/>
          <p:nvPr/>
        </p:nvSpPr>
        <p:spPr>
          <a:xfrm>
            <a:off x="6170235" y="6016458"/>
            <a:ext cx="60187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/>
              <a:t>NOTE: </a:t>
            </a:r>
            <a:r>
              <a:rPr lang="en-GB" sz="1400"/>
              <a:t>Some minor changes are expected to layout as a result of detailed design which is ongoing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C96106-65A2-4E4E-8066-FD305F09D371}"/>
              </a:ext>
            </a:extLst>
          </p:cNvPr>
          <p:cNvSpPr txBox="1"/>
          <p:nvPr/>
        </p:nvSpPr>
        <p:spPr>
          <a:xfrm rot="10800000" flipV="1">
            <a:off x="1375885" y="986406"/>
            <a:ext cx="1055109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cs typeface="Calibri"/>
              </a:rPr>
              <a:t>SITE LOCATION AND PROPOSED LAYOUT</a:t>
            </a:r>
          </a:p>
        </p:txBody>
      </p:sp>
    </p:spTree>
    <p:extLst>
      <p:ext uri="{BB962C8B-B14F-4D97-AF65-F5344CB8AC3E}">
        <p14:creationId xmlns:p14="http://schemas.microsoft.com/office/powerpoint/2010/main" val="351441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03B205-9828-487A-935C-6327291C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455" y="1118009"/>
            <a:ext cx="4194241" cy="31803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Site Access Road</a:t>
            </a:r>
          </a:p>
        </p:txBody>
      </p:sp>
      <p:pic>
        <p:nvPicPr>
          <p:cNvPr id="14" name="Winchburgh_road_access_08_02_21">
            <a:hlinkClick r:id="" action="ppaction://media"/>
            <a:extLst>
              <a:ext uri="{FF2B5EF4-FFF2-40B4-BE49-F238E27FC236}">
                <a16:creationId xmlns:a16="http://schemas.microsoft.com/office/drawing/2014/main" id="{AFFD9BF6-B342-4698-8F74-DB4F380DF9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7734" y="1966572"/>
            <a:ext cx="4650482" cy="261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3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303B205-9828-487A-935C-6327291C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Estimated Site Traffic Movements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45EB7-1D24-4F7B-809F-B1B6BF00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200" b="1">
                <a:cs typeface="Arial" panose="020B0604020202020204" pitchFamily="34" charset="0"/>
              </a:rPr>
              <a:t>Material Removal</a:t>
            </a:r>
          </a:p>
          <a:p>
            <a:r>
              <a:rPr lang="en-GB" sz="2200">
                <a:cs typeface="Arial" panose="020B0604020202020204" pitchFamily="34" charset="0"/>
              </a:rPr>
              <a:t>18,500 tonnes of material to be removed from site</a:t>
            </a:r>
          </a:p>
          <a:p>
            <a:pPr lvl="1"/>
            <a:r>
              <a:rPr lang="en-GB" sz="2200">
                <a:cs typeface="Arial" panose="020B0604020202020204" pitchFamily="34" charset="0"/>
              </a:rPr>
              <a:t>Aim to reuse on site or on other local developments </a:t>
            </a:r>
          </a:p>
          <a:p>
            <a:r>
              <a:rPr lang="en-GB" sz="2200">
                <a:cs typeface="Arial" panose="020B0604020202020204" pitchFamily="34" charset="0"/>
              </a:rPr>
              <a:t>Estimated up to 50 wagons arriving to and exiting from site over a 6 week period (total of 925 wagons required)</a:t>
            </a:r>
          </a:p>
          <a:p>
            <a:pPr marL="0" indent="0">
              <a:buNone/>
            </a:pPr>
            <a:endParaRPr lang="en-GB" sz="2200"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sz="2200" b="1">
                <a:cs typeface="Arial" panose="020B0604020202020204" pitchFamily="34" charset="0"/>
              </a:rPr>
              <a:t>New Material to Site</a:t>
            </a:r>
          </a:p>
          <a:p>
            <a:r>
              <a:rPr lang="en-GB" sz="2200">
                <a:cs typeface="Arial" panose="020B0604020202020204" pitchFamily="34" charset="0"/>
              </a:rPr>
              <a:t>Estimated 500 concrete lorries required over a 9 month period (Jan 22 – Sept 22)</a:t>
            </a:r>
          </a:p>
          <a:p>
            <a:r>
              <a:rPr lang="en-GB" sz="2200">
                <a:cs typeface="Arial" panose="020B0604020202020204" pitchFamily="34" charset="0"/>
              </a:rPr>
              <a:t>Frequency varies throughout programme</a:t>
            </a:r>
          </a:p>
        </p:txBody>
      </p:sp>
    </p:spTree>
    <p:extLst>
      <p:ext uri="{BB962C8B-B14F-4D97-AF65-F5344CB8AC3E}">
        <p14:creationId xmlns:p14="http://schemas.microsoft.com/office/powerpoint/2010/main" val="385149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3B205-9828-487A-935C-6327291C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003" y="766255"/>
            <a:ext cx="10306520" cy="1513453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  <a:latin typeface="+mn-lt"/>
                <a:cs typeface="Arial"/>
              </a:rPr>
              <a:t>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45EB7-1D24-4F7B-809F-B1B6BF00C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3068155"/>
            <a:ext cx="4796058" cy="3023590"/>
          </a:xfrm>
        </p:spPr>
        <p:txBody>
          <a:bodyPr>
            <a:normAutofit/>
          </a:bodyPr>
          <a:lstStyle/>
          <a:p>
            <a:r>
              <a:rPr lang="en-GB" sz="2000">
                <a:cs typeface="Arial" panose="020B0604020202020204" pitchFamily="34" charset="0"/>
              </a:rPr>
              <a:t>Mar 21: Ground Investigation complete</a:t>
            </a:r>
          </a:p>
          <a:p>
            <a:r>
              <a:rPr lang="en-GB" sz="2000">
                <a:cs typeface="Arial" panose="020B0604020202020204" pitchFamily="34" charset="0"/>
              </a:rPr>
              <a:t>Summer 21: Planned start on site</a:t>
            </a:r>
          </a:p>
          <a:p>
            <a:r>
              <a:rPr lang="en-GB" sz="2000">
                <a:cs typeface="Arial" panose="020B0604020202020204" pitchFamily="34" charset="0"/>
              </a:rPr>
              <a:t>Autumn 21: Completion of enabling works</a:t>
            </a:r>
          </a:p>
          <a:p>
            <a:r>
              <a:rPr lang="en-GB" sz="2000">
                <a:cs typeface="Arial" panose="020B0604020202020204" pitchFamily="34" charset="0"/>
              </a:rPr>
              <a:t>Autumn 22: Completion of civil works</a:t>
            </a:r>
          </a:p>
          <a:p>
            <a:r>
              <a:rPr lang="en-GB" sz="2000">
                <a:cs typeface="Arial" panose="020B0604020202020204" pitchFamily="34" charset="0"/>
              </a:rPr>
              <a:t>Summer 23: Construction complete</a:t>
            </a:r>
          </a:p>
          <a:p>
            <a:r>
              <a:rPr lang="en-GB" sz="2000">
                <a:cs typeface="Arial" panose="020B0604020202020204" pitchFamily="34" charset="0"/>
              </a:rPr>
              <a:t>Nov 23: Commissioning complete</a:t>
            </a:r>
            <a:endParaRPr lang="en-US" sz="1300">
              <a:ea typeface="+mn-lt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111EB1-1764-4805-A0C6-39C96AB4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963" y="2283877"/>
            <a:ext cx="5901846" cy="3641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18452-CD80-4F00-8DE5-2E27862E6715}"/>
              </a:ext>
            </a:extLst>
          </p:cNvPr>
          <p:cNvSpPr txBox="1"/>
          <p:nvPr/>
        </p:nvSpPr>
        <p:spPr>
          <a:xfrm rot="-10800000" flipV="1">
            <a:off x="9475849" y="1913941"/>
            <a:ext cx="256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/>
              <a:t>3D Model for Site Layout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88CABF-E093-4BD7-9754-356FDDDDCE2E}"/>
              </a:ext>
            </a:extLst>
          </p:cNvPr>
          <p:cNvSpPr txBox="1"/>
          <p:nvPr/>
        </p:nvSpPr>
        <p:spPr>
          <a:xfrm rot="-10800000" flipV="1">
            <a:off x="1300619" y="1228203"/>
            <a:ext cx="8327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cs typeface="Calibri"/>
              </a:rPr>
              <a:t>ESTIMATED TIMELINE OF WORKS</a:t>
            </a:r>
          </a:p>
        </p:txBody>
      </p:sp>
    </p:spTree>
    <p:extLst>
      <p:ext uri="{BB962C8B-B14F-4D97-AF65-F5344CB8AC3E}">
        <p14:creationId xmlns:p14="http://schemas.microsoft.com/office/powerpoint/2010/main" val="4128389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35_032350000 xmlns="d2b7ef4a-7323-48c9-ae5f-064f062fd2ea" xsi:nil="true"/>
    <SharedWithUsers xmlns="841ece4a-edf3-4ee1-91a2-e9c75762d737">
      <UserInfo>
        <DisplayName>Natalie Walker</DisplayName>
        <AccountId>380</AccountId>
        <AccountType/>
      </UserInfo>
      <UserInfo>
        <DisplayName>Catherine Henderson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B4E4DAC24E0D4988767B4267799575" ma:contentTypeVersion="13" ma:contentTypeDescription="Create a new document." ma:contentTypeScope="" ma:versionID="ef358465199360b82782f9f403644351">
  <xsd:schema xmlns:xsd="http://www.w3.org/2001/XMLSchema" xmlns:xs="http://www.w3.org/2001/XMLSchema" xmlns:p="http://schemas.microsoft.com/office/2006/metadata/properties" xmlns:ns2="d2b7ef4a-7323-48c9-ae5f-064f062fd2ea" xmlns:ns3="841ece4a-edf3-4ee1-91a2-e9c75762d737" targetNamespace="http://schemas.microsoft.com/office/2006/metadata/properties" ma:root="true" ma:fieldsID="c341608865d1f427fb4472badbf5dd1b" ns2:_="" ns3:_="">
    <xsd:import namespace="d2b7ef4a-7323-48c9-ae5f-064f062fd2ea"/>
    <xsd:import namespace="841ece4a-edf3-4ee1-91a2-e9c75762d7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x0035_032350000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7ef4a-7323-48c9-ae5f-064f062fd2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_x0035_032350000" ma:index="16" nillable="true" ma:displayName="5032350000" ma:description="5000004373&#10;5002450000&#10;5002450000" ma:format="Dropdown" ma:internalName="_x0035_032350000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1ece4a-edf3-4ee1-91a2-e9c75762d73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11F905B-F241-4775-B98F-75E6CCBB99EE}">
  <ds:schemaRefs>
    <ds:schemaRef ds:uri="841ece4a-edf3-4ee1-91a2-e9c75762d737"/>
    <ds:schemaRef ds:uri="d2b7ef4a-7323-48c9-ae5f-064f062fd2ea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74637B65-30CB-4242-9082-AB9176F00DE6}">
  <ds:schemaRefs>
    <ds:schemaRef ds:uri="841ece4a-edf3-4ee1-91a2-e9c75762d737"/>
    <ds:schemaRef ds:uri="d2b7ef4a-7323-48c9-ae5f-064f062fd2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090919-3A7E-4C8F-B5CE-B9C1DE40B60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501</Words>
  <Application>Microsoft Office PowerPoint</Application>
  <PresentationFormat>Widescreen</PresentationFormat>
  <Paragraphs>85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New Winchburgh Wastewater Treatment Works </vt:lpstr>
      <vt:lpstr>Who we are…..</vt:lpstr>
      <vt:lpstr>  PRESENTATION </vt:lpstr>
      <vt:lpstr>   Update on Winchburgh WwTW</vt:lpstr>
      <vt:lpstr>State-of-the-art technology</vt:lpstr>
      <vt:lpstr>SSIG</vt:lpstr>
      <vt:lpstr>Site Access Road</vt:lpstr>
      <vt:lpstr>Estimated Site Traffic Movements</vt:lpstr>
      <vt:lpstr>E</vt:lpstr>
      <vt:lpstr>Water pressure update - Winchburgh</vt:lpstr>
      <vt:lpstr>What next?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Winchburgh Wastewater Treatment Works</dc:title>
  <dc:creator>Natalie Walker</dc:creator>
  <cp:lastModifiedBy>Catherine Henderson</cp:lastModifiedBy>
  <cp:revision>9</cp:revision>
  <dcterms:created xsi:type="dcterms:W3CDTF">2021-02-24T13:31:09Z</dcterms:created>
  <dcterms:modified xsi:type="dcterms:W3CDTF">2021-03-09T11:31:53Z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e536a47-2c6d-41d9-b3a1-69669c96975a_Enabled">
    <vt:lpwstr>true</vt:lpwstr>
  </property>
  <property fmtid="{D5CDD505-2E9C-101B-9397-08002B2CF9AE}" pid="3" name="MSIP_Label_5e536a47-2c6d-41d9-b3a1-69669c96975a_SetDate">
    <vt:lpwstr>2021-02-24T13:56:31Z</vt:lpwstr>
  </property>
  <property fmtid="{D5CDD505-2E9C-101B-9397-08002B2CF9AE}" pid="4" name="MSIP_Label_5e536a47-2c6d-41d9-b3a1-69669c96975a_Method">
    <vt:lpwstr>Privileged</vt:lpwstr>
  </property>
  <property fmtid="{D5CDD505-2E9C-101B-9397-08002B2CF9AE}" pid="5" name="MSIP_Label_5e536a47-2c6d-41d9-b3a1-69669c96975a_Name">
    <vt:lpwstr>5e536a47-2c6d-41d9-b3a1-69669c96975a</vt:lpwstr>
  </property>
  <property fmtid="{D5CDD505-2E9C-101B-9397-08002B2CF9AE}" pid="6" name="MSIP_Label_5e536a47-2c6d-41d9-b3a1-69669c96975a_SiteId">
    <vt:lpwstr>f90bd2e7-b5c0-4b25-9e27-226ff8b6c17b</vt:lpwstr>
  </property>
  <property fmtid="{D5CDD505-2E9C-101B-9397-08002B2CF9AE}" pid="7" name="MSIP_Label_5e536a47-2c6d-41d9-b3a1-69669c96975a_ActionId">
    <vt:lpwstr>68f6b934-5851-442d-a4e4-b6b10c73a25d</vt:lpwstr>
  </property>
  <property fmtid="{D5CDD505-2E9C-101B-9397-08002B2CF9AE}" pid="8" name="MSIP_Label_5e536a47-2c6d-41d9-b3a1-69669c96975a_ContentBits">
    <vt:lpwstr>2</vt:lpwstr>
  </property>
  <property fmtid="{D5CDD505-2E9C-101B-9397-08002B2CF9AE}" pid="9" name="ContentTypeId">
    <vt:lpwstr>0x01010046B4E4DAC24E0D4988767B4267799575</vt:lpwstr>
  </property>
</Properties>
</file>